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7" r:id="rId2"/>
    <p:sldId id="357" r:id="rId3"/>
    <p:sldId id="541" r:id="rId4"/>
    <p:sldId id="542" r:id="rId5"/>
    <p:sldId id="533" r:id="rId6"/>
    <p:sldId id="500" r:id="rId7"/>
    <p:sldId id="519" r:id="rId8"/>
    <p:sldId id="520" r:id="rId9"/>
    <p:sldId id="521" r:id="rId10"/>
    <p:sldId id="535" r:id="rId11"/>
    <p:sldId id="418" r:id="rId12"/>
    <p:sldId id="421" r:id="rId13"/>
    <p:sldId id="419" r:id="rId14"/>
    <p:sldId id="423" r:id="rId15"/>
    <p:sldId id="427" r:id="rId16"/>
    <p:sldId id="428" r:id="rId17"/>
    <p:sldId id="432" r:id="rId18"/>
    <p:sldId id="433" r:id="rId19"/>
    <p:sldId id="434" r:id="rId20"/>
    <p:sldId id="435" r:id="rId21"/>
    <p:sldId id="436" r:id="rId22"/>
    <p:sldId id="437" r:id="rId23"/>
    <p:sldId id="438" r:id="rId24"/>
    <p:sldId id="439" r:id="rId25"/>
    <p:sldId id="440" r:id="rId26"/>
    <p:sldId id="441" r:id="rId27"/>
    <p:sldId id="442" r:id="rId28"/>
    <p:sldId id="443" r:id="rId29"/>
    <p:sldId id="444" r:id="rId30"/>
    <p:sldId id="445" r:id="rId31"/>
    <p:sldId id="446" r:id="rId32"/>
    <p:sldId id="449" r:id="rId33"/>
    <p:sldId id="452" r:id="rId34"/>
    <p:sldId id="453" r:id="rId35"/>
    <p:sldId id="455" r:id="rId36"/>
    <p:sldId id="458" r:id="rId37"/>
    <p:sldId id="459" r:id="rId38"/>
    <p:sldId id="460" r:id="rId39"/>
    <p:sldId id="461" r:id="rId40"/>
    <p:sldId id="462" r:id="rId41"/>
    <p:sldId id="463" r:id="rId42"/>
    <p:sldId id="464" r:id="rId43"/>
    <p:sldId id="465" r:id="rId44"/>
    <p:sldId id="467" r:id="rId45"/>
    <p:sldId id="468" r:id="rId46"/>
    <p:sldId id="469" r:id="rId47"/>
    <p:sldId id="470" r:id="rId48"/>
    <p:sldId id="471" r:id="rId49"/>
    <p:sldId id="380" r:id="rId50"/>
    <p:sldId id="381" r:id="rId51"/>
    <p:sldId id="382" r:id="rId52"/>
    <p:sldId id="383" r:id="rId53"/>
    <p:sldId id="384" r:id="rId54"/>
    <p:sldId id="385" r:id="rId55"/>
    <p:sldId id="386" r:id="rId56"/>
    <p:sldId id="387" r:id="rId57"/>
    <p:sldId id="388" r:id="rId58"/>
    <p:sldId id="389" r:id="rId59"/>
    <p:sldId id="390" r:id="rId60"/>
    <p:sldId id="391" r:id="rId61"/>
    <p:sldId id="392" r:id="rId62"/>
    <p:sldId id="393" r:id="rId63"/>
    <p:sldId id="395" r:id="rId64"/>
    <p:sldId id="396" r:id="rId65"/>
    <p:sldId id="397" r:id="rId66"/>
    <p:sldId id="398" r:id="rId67"/>
    <p:sldId id="399" r:id="rId68"/>
    <p:sldId id="400" r:id="rId69"/>
    <p:sldId id="401" r:id="rId70"/>
    <p:sldId id="402" r:id="rId71"/>
    <p:sldId id="403" r:id="rId72"/>
    <p:sldId id="406" r:id="rId73"/>
    <p:sldId id="407" r:id="rId74"/>
    <p:sldId id="408" r:id="rId75"/>
    <p:sldId id="409" r:id="rId76"/>
    <p:sldId id="410" r:id="rId77"/>
    <p:sldId id="411" r:id="rId78"/>
    <p:sldId id="412" r:id="rId79"/>
    <p:sldId id="413" r:id="rId80"/>
    <p:sldId id="414" r:id="rId81"/>
    <p:sldId id="415" r:id="rId82"/>
    <p:sldId id="416" r:id="rId83"/>
    <p:sldId id="417"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66" d="100"/>
          <a:sy n="66" d="100"/>
        </p:scale>
        <p:origin x="85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image" Target="../media/image78.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4.wmf"/><Relationship Id="rId1" Type="http://schemas.openxmlformats.org/officeDocument/2006/relationships/image" Target="../media/image9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91.emf"/><Relationship Id="rId4" Type="http://schemas.openxmlformats.org/officeDocument/2006/relationships/image" Target="../media/image10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image" Target="../media/image81.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image" Target="../media/image10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image" Target="../media/image86.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image" Target="../media/image8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wmf"/><Relationship Id="rId1" Type="http://schemas.openxmlformats.org/officeDocument/2006/relationships/image" Target="../media/image89.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image" Target="../media/image9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80E1A2-3C27-4CAB-B8C1-6BB3E28CE292}" type="datetimeFigureOut">
              <a:rPr lang="en-US" smtClean="0"/>
              <a:t>11/21/2022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6BED71-86C0-4164-8FD1-4B768D88D33F}" type="slidenum">
              <a:rPr lang="en-US" smtClean="0"/>
              <a:t>‹#›</a:t>
            </a:fld>
            <a:endParaRPr lang="en-US"/>
          </a:p>
        </p:txBody>
      </p:sp>
    </p:spTree>
    <p:extLst>
      <p:ext uri="{BB962C8B-B14F-4D97-AF65-F5344CB8AC3E}">
        <p14:creationId xmlns:p14="http://schemas.microsoft.com/office/powerpoint/2010/main" val="3297611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miter lim="800000"/>
            <a:headEnd/>
            <a:tailEnd/>
          </a:ln>
        </p:spPr>
        <p:txBody>
          <a:bodyPr/>
          <a:lstStyle/>
          <a:p>
            <a:fld id="{2A61FED9-CC9E-4FAB-A0A6-CB41F673842C}" type="slidenum">
              <a:rPr lang="en-US" smtClean="0"/>
              <a:pPr/>
              <a:t>49</a:t>
            </a:fld>
            <a:endParaRPr lang="en-US" smtClean="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199777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miter lim="800000"/>
            <a:headEnd/>
            <a:tailEnd/>
          </a:ln>
        </p:spPr>
        <p:txBody>
          <a:bodyPr/>
          <a:lstStyle/>
          <a:p>
            <a:fld id="{65FB47D3-0DA1-4B99-BCD9-1A206818AFC8}" type="slidenum">
              <a:rPr lang="en-US" smtClean="0"/>
              <a:pPr/>
              <a:t>58</a:t>
            </a:fld>
            <a:endParaRPr lang="en-US"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199913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miter lim="800000"/>
            <a:headEnd/>
            <a:tailEnd/>
          </a:ln>
        </p:spPr>
        <p:txBody>
          <a:bodyPr/>
          <a:lstStyle/>
          <a:p>
            <a:fld id="{CB0157AE-C818-499B-B411-DF280522902B}" type="slidenum">
              <a:rPr lang="en-US" smtClean="0"/>
              <a:pPr/>
              <a:t>59</a:t>
            </a:fld>
            <a:endParaRPr lang="en-US" smtClean="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374102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miter lim="800000"/>
            <a:headEnd/>
            <a:tailEnd/>
          </a:ln>
        </p:spPr>
        <p:txBody>
          <a:bodyPr/>
          <a:lstStyle/>
          <a:p>
            <a:fld id="{6A03A577-E812-412B-8451-AACBAD52049E}" type="slidenum">
              <a:rPr lang="en-US" smtClean="0"/>
              <a:pPr/>
              <a:t>60</a:t>
            </a:fld>
            <a:endParaRPr lang="en-US" smtClean="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57471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miter lim="800000"/>
            <a:headEnd/>
            <a:tailEnd/>
          </a:ln>
        </p:spPr>
        <p:txBody>
          <a:bodyPr/>
          <a:lstStyle/>
          <a:p>
            <a:fld id="{5956FFFA-F145-405C-A1C4-64B6224077E1}" type="slidenum">
              <a:rPr lang="en-US" smtClean="0"/>
              <a:pPr/>
              <a:t>61</a:t>
            </a:fld>
            <a:endParaRPr lang="en-US" smtClean="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841947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miter lim="800000"/>
            <a:headEnd/>
            <a:tailEnd/>
          </a:ln>
        </p:spPr>
        <p:txBody>
          <a:bodyPr/>
          <a:lstStyle/>
          <a:p>
            <a:fld id="{09AE85AC-B795-4738-88A8-F1B5B122ACF7}" type="slidenum">
              <a:rPr lang="en-US" smtClean="0"/>
              <a:pPr/>
              <a:t>62</a:t>
            </a:fld>
            <a:endParaRPr lang="en-US" smtClean="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63527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miter lim="800000"/>
            <a:headEnd/>
            <a:tailEnd/>
          </a:ln>
        </p:spPr>
        <p:txBody>
          <a:bodyPr/>
          <a:lstStyle/>
          <a:p>
            <a:fld id="{BED4F67E-CF7E-40B6-A775-539D0BD2FEE7}" type="slidenum">
              <a:rPr lang="en-US" smtClean="0"/>
              <a:pPr/>
              <a:t>63</a:t>
            </a:fld>
            <a:endParaRPr lang="en-US" smtClean="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283641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miter lim="800000"/>
            <a:headEnd/>
            <a:tailEnd/>
          </a:ln>
        </p:spPr>
        <p:txBody>
          <a:bodyPr/>
          <a:lstStyle/>
          <a:p>
            <a:fld id="{49784EDB-F4D5-4587-BA38-429C541E8950}" type="slidenum">
              <a:rPr lang="en-US" smtClean="0"/>
              <a:pPr/>
              <a:t>64</a:t>
            </a:fld>
            <a:endParaRPr lang="en-US" smtClean="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854015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miter lim="800000"/>
            <a:headEnd/>
            <a:tailEnd/>
          </a:ln>
        </p:spPr>
        <p:txBody>
          <a:bodyPr/>
          <a:lstStyle/>
          <a:p>
            <a:fld id="{F360BAA2-14C7-4A9E-823B-5F8010A9C6BE}" type="slidenum">
              <a:rPr lang="en-US" smtClean="0"/>
              <a:pPr/>
              <a:t>65</a:t>
            </a:fld>
            <a:endParaRPr lang="en-US"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060037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miter lim="800000"/>
            <a:headEnd/>
            <a:tailEnd/>
          </a:ln>
        </p:spPr>
        <p:txBody>
          <a:bodyPr/>
          <a:lstStyle/>
          <a:p>
            <a:fld id="{835B597A-44FD-45AA-BA83-4FDB03F77D11}" type="slidenum">
              <a:rPr lang="en-US" smtClean="0"/>
              <a:pPr/>
              <a:t>66</a:t>
            </a:fld>
            <a:endParaRPr lang="en-US" smtClean="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602764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miter lim="800000"/>
            <a:headEnd/>
            <a:tailEnd/>
          </a:ln>
        </p:spPr>
        <p:txBody>
          <a:bodyPr/>
          <a:lstStyle/>
          <a:p>
            <a:fld id="{AF4E8A99-92C5-4074-B1C0-010BDC0B1138}" type="slidenum">
              <a:rPr lang="en-US" smtClean="0"/>
              <a:pPr/>
              <a:t>67</a:t>
            </a:fld>
            <a:endParaRPr lang="en-US" smtClean="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315492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miter lim="800000"/>
            <a:headEnd/>
            <a:tailEnd/>
          </a:ln>
        </p:spPr>
        <p:txBody>
          <a:bodyPr/>
          <a:lstStyle/>
          <a:p>
            <a:fld id="{B8D0C57E-4152-488A-874A-065D155D7240}" type="slidenum">
              <a:rPr lang="en-US" smtClean="0"/>
              <a:pPr/>
              <a:t>50</a:t>
            </a:fld>
            <a:endParaRPr lang="en-US" smtClean="0"/>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9215690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miter lim="800000"/>
            <a:headEnd/>
            <a:tailEnd/>
          </a:ln>
        </p:spPr>
        <p:txBody>
          <a:bodyPr/>
          <a:lstStyle/>
          <a:p>
            <a:fld id="{E956D885-0848-4A86-B827-22BC67910099}" type="slidenum">
              <a:rPr lang="en-US" smtClean="0"/>
              <a:pPr/>
              <a:t>68</a:t>
            </a:fld>
            <a:endParaRPr lang="en-US" smtClean="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766214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miter lim="800000"/>
            <a:headEnd/>
            <a:tailEnd/>
          </a:ln>
        </p:spPr>
        <p:txBody>
          <a:bodyPr/>
          <a:lstStyle/>
          <a:p>
            <a:fld id="{FE68E558-628F-4DCE-9C8E-575FCE97DB7D}" type="slidenum">
              <a:rPr lang="en-US" smtClean="0"/>
              <a:pPr/>
              <a:t>69</a:t>
            </a:fld>
            <a:endParaRPr lang="en-US" smtClean="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964986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a:ln>
            <a:miter lim="800000"/>
            <a:headEnd/>
            <a:tailEnd/>
          </a:ln>
        </p:spPr>
        <p:txBody>
          <a:bodyPr/>
          <a:lstStyle/>
          <a:p>
            <a:fld id="{B5FD8226-7300-404D-A959-89B543268F99}" type="slidenum">
              <a:rPr lang="en-US" smtClean="0"/>
              <a:pPr/>
              <a:t>70</a:t>
            </a:fld>
            <a:endParaRPr lang="en-US" smtClean="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762868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miter lim="800000"/>
            <a:headEnd/>
            <a:tailEnd/>
          </a:ln>
        </p:spPr>
        <p:txBody>
          <a:bodyPr/>
          <a:lstStyle/>
          <a:p>
            <a:fld id="{61D7BD9B-74D3-4C2A-A3F6-086519B6F8FE}" type="slidenum">
              <a:rPr lang="en-US" smtClean="0"/>
              <a:pPr/>
              <a:t>71</a:t>
            </a:fld>
            <a:endParaRPr lang="en-US" smtClean="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963829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miter lim="800000"/>
            <a:headEnd/>
            <a:tailEnd/>
          </a:ln>
        </p:spPr>
        <p:txBody>
          <a:bodyPr/>
          <a:lstStyle/>
          <a:p>
            <a:fld id="{7E52C163-7697-473E-9B0C-3C181AE90DB8}" type="slidenum">
              <a:rPr lang="en-US" smtClean="0"/>
              <a:pPr/>
              <a:t>72</a:t>
            </a:fld>
            <a:endParaRPr lang="en-US" smtClean="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201023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miter lim="800000"/>
            <a:headEnd/>
            <a:tailEnd/>
          </a:ln>
        </p:spPr>
        <p:txBody>
          <a:bodyPr/>
          <a:lstStyle/>
          <a:p>
            <a:fld id="{3D0C9B00-886D-4A3A-A2E1-9EFEE95DE55F}" type="slidenum">
              <a:rPr lang="en-US" smtClean="0"/>
              <a:pPr/>
              <a:t>73</a:t>
            </a:fld>
            <a:endParaRPr lang="en-US"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694736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a:ln>
            <a:miter lim="800000"/>
            <a:headEnd/>
            <a:tailEnd/>
          </a:ln>
        </p:spPr>
        <p:txBody>
          <a:bodyPr/>
          <a:lstStyle/>
          <a:p>
            <a:fld id="{410866B9-2F50-45B8-AE3D-ADF285B31083}" type="slidenum">
              <a:rPr lang="en-US" smtClean="0"/>
              <a:pPr/>
              <a:t>74</a:t>
            </a:fld>
            <a:endParaRPr lang="en-US" smtClean="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403654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miter lim="800000"/>
            <a:headEnd/>
            <a:tailEnd/>
          </a:ln>
        </p:spPr>
        <p:txBody>
          <a:bodyPr/>
          <a:lstStyle/>
          <a:p>
            <a:fld id="{D1A1A3E8-6E24-47C8-A199-0AF5A9B6C8CF}" type="slidenum">
              <a:rPr lang="en-US" smtClean="0"/>
              <a:pPr/>
              <a:t>75</a:t>
            </a:fld>
            <a:endParaRPr lang="en-US" smtClean="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827565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miter lim="800000"/>
            <a:headEnd/>
            <a:tailEnd/>
          </a:ln>
        </p:spPr>
        <p:txBody>
          <a:bodyPr/>
          <a:lstStyle/>
          <a:p>
            <a:fld id="{D5047A7B-3714-4E8A-89C8-D7E0A6082075}" type="slidenum">
              <a:rPr lang="en-US" smtClean="0"/>
              <a:pPr/>
              <a:t>76</a:t>
            </a:fld>
            <a:endParaRPr lang="en-US" smtClean="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8756584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miter lim="800000"/>
            <a:headEnd/>
            <a:tailEnd/>
          </a:ln>
        </p:spPr>
        <p:txBody>
          <a:bodyPr/>
          <a:lstStyle/>
          <a:p>
            <a:fld id="{F7E2A4F7-9E26-4A94-BFEF-BE23D2BAD763}" type="slidenum">
              <a:rPr lang="en-US" smtClean="0"/>
              <a:pPr/>
              <a:t>77</a:t>
            </a:fld>
            <a:endParaRPr lang="en-US"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2678531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miter lim="800000"/>
            <a:headEnd/>
            <a:tailEnd/>
          </a:ln>
        </p:spPr>
        <p:txBody>
          <a:bodyPr/>
          <a:lstStyle/>
          <a:p>
            <a:fld id="{DC0B4A3F-E73A-4E69-BDA6-AE884C6FC7EA}" type="slidenum">
              <a:rPr lang="en-US" smtClean="0"/>
              <a:pPr/>
              <a:t>51</a:t>
            </a:fld>
            <a:endParaRPr lang="en-US"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93175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a:ln>
            <a:miter lim="800000"/>
            <a:headEnd/>
            <a:tailEnd/>
          </a:ln>
        </p:spPr>
        <p:txBody>
          <a:bodyPr/>
          <a:lstStyle/>
          <a:p>
            <a:fld id="{2B865068-24C5-45EF-BAA5-AC494E514A26}" type="slidenum">
              <a:rPr lang="en-US" smtClean="0"/>
              <a:pPr/>
              <a:t>78</a:t>
            </a:fld>
            <a:endParaRPr lang="en-US" smtClean="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304278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miter lim="800000"/>
            <a:headEnd/>
            <a:tailEnd/>
          </a:ln>
        </p:spPr>
        <p:txBody>
          <a:bodyPr/>
          <a:lstStyle/>
          <a:p>
            <a:fld id="{492A3696-433A-42F8-955F-2C9B29D55A2C}" type="slidenum">
              <a:rPr lang="en-US" smtClean="0"/>
              <a:pPr/>
              <a:t>79</a:t>
            </a:fld>
            <a:endParaRPr lang="en-US" smtClean="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455209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miter lim="800000"/>
            <a:headEnd/>
            <a:tailEnd/>
          </a:ln>
        </p:spPr>
        <p:txBody>
          <a:bodyPr/>
          <a:lstStyle/>
          <a:p>
            <a:fld id="{C0C85861-1986-4F06-ACEA-EE9D99AEDD84}" type="slidenum">
              <a:rPr lang="en-US" smtClean="0"/>
              <a:pPr/>
              <a:t>80</a:t>
            </a:fld>
            <a:endParaRPr lang="en-US" smtClean="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9895705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miter lim="800000"/>
            <a:headEnd/>
            <a:tailEnd/>
          </a:ln>
        </p:spPr>
        <p:txBody>
          <a:bodyPr/>
          <a:lstStyle/>
          <a:p>
            <a:fld id="{79CAD468-23B6-4F8D-8AD4-9D08F0F49459}" type="slidenum">
              <a:rPr lang="en-US" smtClean="0"/>
              <a:pPr/>
              <a:t>81</a:t>
            </a:fld>
            <a:endParaRPr lang="en-US" smtClean="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846893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miter lim="800000"/>
            <a:headEnd/>
            <a:tailEnd/>
          </a:ln>
        </p:spPr>
        <p:txBody>
          <a:bodyPr/>
          <a:lstStyle/>
          <a:p>
            <a:fld id="{39922CE6-FB0F-4B91-9A47-94A0BEFCBAD0}" type="slidenum">
              <a:rPr lang="en-US" smtClean="0"/>
              <a:pPr/>
              <a:t>82</a:t>
            </a:fld>
            <a:endParaRPr lang="en-US" smtClean="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631363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miter lim="800000"/>
            <a:headEnd/>
            <a:tailEnd/>
          </a:ln>
        </p:spPr>
        <p:txBody>
          <a:bodyPr/>
          <a:lstStyle/>
          <a:p>
            <a:fld id="{49421D01-C1DC-4930-BF1E-0E67D6E4D7C1}" type="slidenum">
              <a:rPr lang="en-US" smtClean="0"/>
              <a:pPr/>
              <a:t>52</a:t>
            </a:fld>
            <a:endParaRPr lang="en-US"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288218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miter lim="800000"/>
            <a:headEnd/>
            <a:tailEnd/>
          </a:ln>
        </p:spPr>
        <p:txBody>
          <a:bodyPr/>
          <a:lstStyle/>
          <a:p>
            <a:fld id="{9148BA74-100C-428F-9D9B-A396FBB98908}" type="slidenum">
              <a:rPr lang="en-US" smtClean="0"/>
              <a:pPr/>
              <a:t>53</a:t>
            </a:fld>
            <a:endParaRPr lang="en-US" smtClean="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997547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ln>
            <a:miter lim="800000"/>
            <a:headEnd/>
            <a:tailEnd/>
          </a:ln>
        </p:spPr>
        <p:txBody>
          <a:bodyPr/>
          <a:lstStyle/>
          <a:p>
            <a:fld id="{FB65845D-9B85-4092-AA2A-B03496809DC0}" type="slidenum">
              <a:rPr lang="en-US" smtClean="0"/>
              <a:pPr/>
              <a:t>54</a:t>
            </a:fld>
            <a:endParaRPr lang="en-US"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444371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miter lim="800000"/>
            <a:headEnd/>
            <a:tailEnd/>
          </a:ln>
        </p:spPr>
        <p:txBody>
          <a:bodyPr/>
          <a:lstStyle/>
          <a:p>
            <a:fld id="{5002D515-787B-4F57-BE49-0AE5E3FCFED6}" type="slidenum">
              <a:rPr lang="en-US" smtClean="0"/>
              <a:pPr/>
              <a:t>55</a:t>
            </a:fld>
            <a:endParaRPr lang="en-US" smtClean="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634581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miter lim="800000"/>
            <a:headEnd/>
            <a:tailEnd/>
          </a:ln>
        </p:spPr>
        <p:txBody>
          <a:bodyPr/>
          <a:lstStyle/>
          <a:p>
            <a:fld id="{C6CCED6E-8B62-4D64-B719-2127BA9B1ED2}" type="slidenum">
              <a:rPr lang="en-US" smtClean="0"/>
              <a:pPr/>
              <a:t>56</a:t>
            </a:fld>
            <a:endParaRPr lang="en-US"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661132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miter lim="800000"/>
            <a:headEnd/>
            <a:tailEnd/>
          </a:ln>
        </p:spPr>
        <p:txBody>
          <a:bodyPr/>
          <a:lstStyle/>
          <a:p>
            <a:fld id="{3DA1C2FD-35A2-469D-84F1-86253DF8CDE2}" type="slidenum">
              <a:rPr lang="en-US" smtClean="0"/>
              <a:pPr/>
              <a:t>57</a:t>
            </a:fld>
            <a:endParaRPr lang="en-US" smtClean="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393093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FD05A74-1DF2-48ED-A92A-EDF43A712219}"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D9C05-545E-4570-B7A5-8A2668C57934}" type="slidenum">
              <a:rPr lang="en-US" smtClean="0"/>
              <a:t>‹#›</a:t>
            </a:fld>
            <a:endParaRPr lang="en-US"/>
          </a:p>
        </p:txBody>
      </p:sp>
    </p:spTree>
    <p:extLst>
      <p:ext uri="{BB962C8B-B14F-4D97-AF65-F5344CB8AC3E}">
        <p14:creationId xmlns:p14="http://schemas.microsoft.com/office/powerpoint/2010/main" val="3073345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D05A74-1DF2-48ED-A92A-EDF43A712219}"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D9C05-545E-4570-B7A5-8A2668C57934}" type="slidenum">
              <a:rPr lang="en-US" smtClean="0"/>
              <a:t>‹#›</a:t>
            </a:fld>
            <a:endParaRPr lang="en-US"/>
          </a:p>
        </p:txBody>
      </p:sp>
    </p:spTree>
    <p:extLst>
      <p:ext uri="{BB962C8B-B14F-4D97-AF65-F5344CB8AC3E}">
        <p14:creationId xmlns:p14="http://schemas.microsoft.com/office/powerpoint/2010/main" val="425927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D05A74-1DF2-48ED-A92A-EDF43A712219}"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D9C05-545E-4570-B7A5-8A2668C57934}" type="slidenum">
              <a:rPr lang="en-US" smtClean="0"/>
              <a:t>‹#›</a:t>
            </a:fld>
            <a:endParaRPr lang="en-US"/>
          </a:p>
        </p:txBody>
      </p:sp>
    </p:spTree>
    <p:extLst>
      <p:ext uri="{BB962C8B-B14F-4D97-AF65-F5344CB8AC3E}">
        <p14:creationId xmlns:p14="http://schemas.microsoft.com/office/powerpoint/2010/main" val="375413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D05A74-1DF2-48ED-A92A-EDF43A712219}"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D9C05-545E-4570-B7A5-8A2668C57934}" type="slidenum">
              <a:rPr lang="en-US" smtClean="0"/>
              <a:t>‹#›</a:t>
            </a:fld>
            <a:endParaRPr lang="en-US"/>
          </a:p>
        </p:txBody>
      </p:sp>
    </p:spTree>
    <p:extLst>
      <p:ext uri="{BB962C8B-B14F-4D97-AF65-F5344CB8AC3E}">
        <p14:creationId xmlns:p14="http://schemas.microsoft.com/office/powerpoint/2010/main" val="1452665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FD05A74-1DF2-48ED-A92A-EDF43A712219}" type="datetimeFigureOut">
              <a:rPr lang="en-US" smtClean="0"/>
              <a:t>11/21/2022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DD9C05-545E-4570-B7A5-8A2668C57934}" type="slidenum">
              <a:rPr lang="en-US" smtClean="0"/>
              <a:t>‹#›</a:t>
            </a:fld>
            <a:endParaRPr lang="en-US"/>
          </a:p>
        </p:txBody>
      </p:sp>
    </p:spTree>
    <p:extLst>
      <p:ext uri="{BB962C8B-B14F-4D97-AF65-F5344CB8AC3E}">
        <p14:creationId xmlns:p14="http://schemas.microsoft.com/office/powerpoint/2010/main" val="1644943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D05A74-1DF2-48ED-A92A-EDF43A712219}"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D9C05-545E-4570-B7A5-8A2668C57934}" type="slidenum">
              <a:rPr lang="en-US" smtClean="0"/>
              <a:t>‹#›</a:t>
            </a:fld>
            <a:endParaRPr lang="en-US"/>
          </a:p>
        </p:txBody>
      </p:sp>
    </p:spTree>
    <p:extLst>
      <p:ext uri="{BB962C8B-B14F-4D97-AF65-F5344CB8AC3E}">
        <p14:creationId xmlns:p14="http://schemas.microsoft.com/office/powerpoint/2010/main" val="39367396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FD05A74-1DF2-48ED-A92A-EDF43A712219}" type="datetimeFigureOut">
              <a:rPr lang="en-US" smtClean="0"/>
              <a:t>11/21/2022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DD9C05-545E-4570-B7A5-8A2668C57934}" type="slidenum">
              <a:rPr lang="en-US" smtClean="0"/>
              <a:t>‹#›</a:t>
            </a:fld>
            <a:endParaRPr lang="en-US"/>
          </a:p>
        </p:txBody>
      </p:sp>
    </p:spTree>
    <p:extLst>
      <p:ext uri="{BB962C8B-B14F-4D97-AF65-F5344CB8AC3E}">
        <p14:creationId xmlns:p14="http://schemas.microsoft.com/office/powerpoint/2010/main" val="4119542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FD05A74-1DF2-48ED-A92A-EDF43A712219}" type="datetimeFigureOut">
              <a:rPr lang="en-US" smtClean="0"/>
              <a:t>11/21/2022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DD9C05-545E-4570-B7A5-8A2668C57934}" type="slidenum">
              <a:rPr lang="en-US" smtClean="0"/>
              <a:t>‹#›</a:t>
            </a:fld>
            <a:endParaRPr lang="en-US"/>
          </a:p>
        </p:txBody>
      </p:sp>
    </p:spTree>
    <p:extLst>
      <p:ext uri="{BB962C8B-B14F-4D97-AF65-F5344CB8AC3E}">
        <p14:creationId xmlns:p14="http://schemas.microsoft.com/office/powerpoint/2010/main" val="245621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D05A74-1DF2-48ED-A92A-EDF43A712219}" type="datetimeFigureOut">
              <a:rPr lang="en-US" smtClean="0"/>
              <a:t>11/21/2022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DD9C05-545E-4570-B7A5-8A2668C57934}" type="slidenum">
              <a:rPr lang="en-US" smtClean="0"/>
              <a:t>‹#›</a:t>
            </a:fld>
            <a:endParaRPr lang="en-US"/>
          </a:p>
        </p:txBody>
      </p:sp>
    </p:spTree>
    <p:extLst>
      <p:ext uri="{BB962C8B-B14F-4D97-AF65-F5344CB8AC3E}">
        <p14:creationId xmlns:p14="http://schemas.microsoft.com/office/powerpoint/2010/main" val="3578402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D05A74-1DF2-48ED-A92A-EDF43A712219}"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D9C05-545E-4570-B7A5-8A2668C57934}" type="slidenum">
              <a:rPr lang="en-US" smtClean="0"/>
              <a:t>‹#›</a:t>
            </a:fld>
            <a:endParaRPr lang="en-US"/>
          </a:p>
        </p:txBody>
      </p:sp>
    </p:spTree>
    <p:extLst>
      <p:ext uri="{BB962C8B-B14F-4D97-AF65-F5344CB8AC3E}">
        <p14:creationId xmlns:p14="http://schemas.microsoft.com/office/powerpoint/2010/main" val="1431329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D05A74-1DF2-48ED-A92A-EDF43A712219}" type="datetimeFigureOut">
              <a:rPr lang="en-US" smtClean="0"/>
              <a:t>11/21/2022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DD9C05-545E-4570-B7A5-8A2668C57934}" type="slidenum">
              <a:rPr lang="en-US" smtClean="0"/>
              <a:t>‹#›</a:t>
            </a:fld>
            <a:endParaRPr lang="en-US"/>
          </a:p>
        </p:txBody>
      </p:sp>
    </p:spTree>
    <p:extLst>
      <p:ext uri="{BB962C8B-B14F-4D97-AF65-F5344CB8AC3E}">
        <p14:creationId xmlns:p14="http://schemas.microsoft.com/office/powerpoint/2010/main" val="2893618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D05A74-1DF2-48ED-A92A-EDF43A712219}" type="datetimeFigureOut">
              <a:rPr lang="en-US" smtClean="0"/>
              <a:t>11/21/2022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DD9C05-545E-4570-B7A5-8A2668C57934}" type="slidenum">
              <a:rPr lang="en-US" smtClean="0"/>
              <a:t>‹#›</a:t>
            </a:fld>
            <a:endParaRPr lang="en-US"/>
          </a:p>
        </p:txBody>
      </p:sp>
    </p:spTree>
    <p:extLst>
      <p:ext uri="{BB962C8B-B14F-4D97-AF65-F5344CB8AC3E}">
        <p14:creationId xmlns:p14="http://schemas.microsoft.com/office/powerpoint/2010/main" val="1843090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7.xml"/><Relationship Id="rId5" Type="http://schemas.openxmlformats.org/officeDocument/2006/relationships/image" Target="../media/image31.emf"/><Relationship Id="rId4" Type="http://schemas.openxmlformats.org/officeDocument/2006/relationships/image" Target="../media/image30.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image" Target="../media/image33.emf"/><Relationship Id="rId1" Type="http://schemas.openxmlformats.org/officeDocument/2006/relationships/slideLayout" Target="../slideLayouts/slideLayout7.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8.x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58.emf"/><Relationship Id="rId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710.png"/></Relationships>
</file>

<file path=ppt/slides/_rels/slide3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image" Target="../media/image61.em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7.xml"/><Relationship Id="rId4" Type="http://schemas.openxmlformats.org/officeDocument/2006/relationships/image" Target="../media/image66.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notesSlide" Target="../notesSlides/notesSlide2.xml"/><Relationship Id="rId7"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78.emf"/><Relationship Id="rId5" Type="http://schemas.openxmlformats.org/officeDocument/2006/relationships/oleObject" Target="../embeddings/oleObject1.bin"/><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notesSlide" Target="../notesSlides/notesSlide3.xml"/><Relationship Id="rId7"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81.emf"/><Relationship Id="rId5" Type="http://schemas.openxmlformats.org/officeDocument/2006/relationships/oleObject" Target="../embeddings/oleObject3.bin"/><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83.emf"/><Relationship Id="rId5" Type="http://schemas.openxmlformats.org/officeDocument/2006/relationships/oleObject" Target="../embeddings/oleObject5.bin"/><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84.emf"/><Relationship Id="rId5" Type="http://schemas.openxmlformats.org/officeDocument/2006/relationships/oleObject" Target="../embeddings/oleObject6.bin"/><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85.emf"/><Relationship Id="rId5" Type="http://schemas.openxmlformats.org/officeDocument/2006/relationships/oleObject" Target="../embeddings/oleObject7.bin"/><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notesSlide" Target="../notesSlides/notesSlide9.xml"/><Relationship Id="rId7"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86.emf"/><Relationship Id="rId5" Type="http://schemas.openxmlformats.org/officeDocument/2006/relationships/oleObject" Target="../embeddings/oleObject8.bin"/><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notesSlide" Target="../notesSlides/notesSlide10.xml"/><Relationship Id="rId7"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vmlDrawing" Target="../drawings/vmlDrawing7.vml"/><Relationship Id="rId6" Type="http://schemas.openxmlformats.org/officeDocument/2006/relationships/image" Target="../media/image88.wmf"/><Relationship Id="rId5" Type="http://schemas.openxmlformats.org/officeDocument/2006/relationships/oleObject" Target="../embeddings/oleObject10.bin"/><Relationship Id="rId4" Type="http://schemas.openxmlformats.org/officeDocument/2006/relationships/image" Target="../media/image80.png"/></Relationships>
</file>

<file path=ppt/slides/_rels/slide59.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notesSlide" Target="../notesSlides/notesSlide11.xml"/><Relationship Id="rId7"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media/image89.wmf"/><Relationship Id="rId5" Type="http://schemas.openxmlformats.org/officeDocument/2006/relationships/oleObject" Target="../embeddings/oleObject12.bin"/><Relationship Id="rId10" Type="http://schemas.openxmlformats.org/officeDocument/2006/relationships/image" Target="../media/image91.emf"/><Relationship Id="rId4" Type="http://schemas.openxmlformats.org/officeDocument/2006/relationships/image" Target="../media/image80.png"/><Relationship Id="rId9" Type="http://schemas.openxmlformats.org/officeDocument/2006/relationships/oleObject" Target="../embeddings/oleObject14.bin"/></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notesSlide" Target="../notesSlides/notesSlide12.xml"/><Relationship Id="rId7" Type="http://schemas.openxmlformats.org/officeDocument/2006/relationships/oleObject" Target="../embeddings/oleObject16.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92.wmf"/><Relationship Id="rId5" Type="http://schemas.openxmlformats.org/officeDocument/2006/relationships/oleObject" Target="../embeddings/oleObject15.bin"/><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notesSlide" Target="../notesSlides/notesSlide13.xml"/><Relationship Id="rId7" Type="http://schemas.openxmlformats.org/officeDocument/2006/relationships/oleObject" Target="../embeddings/oleObject18.bin"/><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93.wmf"/><Relationship Id="rId5" Type="http://schemas.openxmlformats.org/officeDocument/2006/relationships/oleObject" Target="../embeddings/oleObject17.bin"/><Relationship Id="rId10" Type="http://schemas.openxmlformats.org/officeDocument/2006/relationships/image" Target="../media/image91.emf"/><Relationship Id="rId4" Type="http://schemas.openxmlformats.org/officeDocument/2006/relationships/image" Target="../media/image80.png"/><Relationship Id="rId9" Type="http://schemas.openxmlformats.org/officeDocument/2006/relationships/oleObject" Target="../embeddings/oleObject19.bin"/></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media/image95.emf"/><Relationship Id="rId5" Type="http://schemas.openxmlformats.org/officeDocument/2006/relationships/oleObject" Target="../embeddings/oleObject20.bin"/><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96.emf"/><Relationship Id="rId5" Type="http://schemas.openxmlformats.org/officeDocument/2006/relationships/oleObject" Target="../embeddings/oleObject21.bin"/><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97.emf"/><Relationship Id="rId5" Type="http://schemas.openxmlformats.org/officeDocument/2006/relationships/oleObject" Target="../embeddings/oleObject22.bin"/><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image" Target="../media/image98.emf"/><Relationship Id="rId5" Type="http://schemas.openxmlformats.org/officeDocument/2006/relationships/oleObject" Target="../embeddings/oleObject23.bin"/><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image" Target="../media/image99.emf"/><Relationship Id="rId5" Type="http://schemas.openxmlformats.org/officeDocument/2006/relationships/oleObject" Target="../embeddings/oleObject24.bin"/><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vmlDrawing" Target="../drawings/vmlDrawing16.vml"/><Relationship Id="rId6" Type="http://schemas.openxmlformats.org/officeDocument/2006/relationships/image" Target="../media/image100.emf"/><Relationship Id="rId5" Type="http://schemas.openxmlformats.org/officeDocument/2006/relationships/oleObject" Target="../embeddings/oleObject25.bin"/><Relationship Id="rId4" Type="http://schemas.openxmlformats.org/officeDocument/2006/relationships/image" Target="../media/image80.png"/></Relationships>
</file>

<file path=ppt/slides/_rels/slide68.x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notesSlide" Target="../notesSlides/notesSlide20.xml"/><Relationship Id="rId7" Type="http://schemas.openxmlformats.org/officeDocument/2006/relationships/oleObject" Target="../embeddings/oleObject27.bin"/><Relationship Id="rId12" Type="http://schemas.openxmlformats.org/officeDocument/2006/relationships/image" Target="../media/image103.wmf"/><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image" Target="../media/image91.emf"/><Relationship Id="rId11" Type="http://schemas.openxmlformats.org/officeDocument/2006/relationships/oleObject" Target="../embeddings/oleObject29.bin"/><Relationship Id="rId5" Type="http://schemas.openxmlformats.org/officeDocument/2006/relationships/oleObject" Target="../embeddings/oleObject26.bin"/><Relationship Id="rId10" Type="http://schemas.openxmlformats.org/officeDocument/2006/relationships/image" Target="../media/image102.wmf"/><Relationship Id="rId4" Type="http://schemas.openxmlformats.org/officeDocument/2006/relationships/image" Target="../media/image80.png"/><Relationship Id="rId9" Type="http://schemas.openxmlformats.org/officeDocument/2006/relationships/oleObject" Target="../embeddings/oleObject28.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vmlDrawing" Target="../drawings/vmlDrawing18.vml"/><Relationship Id="rId6" Type="http://schemas.openxmlformats.org/officeDocument/2006/relationships/image" Target="../media/image104.emf"/><Relationship Id="rId5" Type="http://schemas.openxmlformats.org/officeDocument/2006/relationships/oleObject" Target="../embeddings/oleObject30.bin"/><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05.png"/><Relationship Id="rId2" Type="http://schemas.openxmlformats.org/officeDocument/2006/relationships/slideLayout" Target="../slideLayouts/slideLayout1.xml"/><Relationship Id="rId1" Type="http://schemas.openxmlformats.org/officeDocument/2006/relationships/vmlDrawing" Target="../drawings/vmlDrawing19.vml"/><Relationship Id="rId6" Type="http://schemas.openxmlformats.org/officeDocument/2006/relationships/image" Target="../media/image91.emf"/><Relationship Id="rId5" Type="http://schemas.openxmlformats.org/officeDocument/2006/relationships/oleObject" Target="../embeddings/oleObject31.bin"/><Relationship Id="rId4" Type="http://schemas.openxmlformats.org/officeDocument/2006/relationships/image" Target="../media/image80.png"/></Relationships>
</file>

<file path=ppt/slides/_rels/slide71.x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notesSlide" Target="../notesSlides/notesSlide23.xml"/><Relationship Id="rId7" Type="http://schemas.openxmlformats.org/officeDocument/2006/relationships/oleObject" Target="../embeddings/oleObject33.bin"/><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image" Target="../media/image106.wmf"/><Relationship Id="rId5" Type="http://schemas.openxmlformats.org/officeDocument/2006/relationships/oleObject" Target="../embeddings/oleObject32.bin"/><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image" Target="../media/image86.emf"/><Relationship Id="rId5" Type="http://schemas.openxmlformats.org/officeDocument/2006/relationships/oleObject" Target="../embeddings/oleObject34.bin"/><Relationship Id="rId4" Type="http://schemas.openxmlformats.org/officeDocument/2006/relationships/image" Target="../media/image108.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image" Target="../media/image86.emf"/><Relationship Id="rId5" Type="http://schemas.openxmlformats.org/officeDocument/2006/relationships/oleObject" Target="../embeddings/oleObject35.bin"/><Relationship Id="rId4" Type="http://schemas.openxmlformats.org/officeDocument/2006/relationships/image" Target="../media/image108.png"/></Relationships>
</file>

<file path=ppt/slides/_rels/slide7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C2FB3FBA-1F91-4961-B7E5-602DD1A8F6BE}" type="slidenum">
              <a:rPr lang="en-US" smtClean="0">
                <a:solidFill>
                  <a:srgbClr val="000000"/>
                </a:solidFill>
              </a:rPr>
              <a:pPr/>
              <a:t>1</a:t>
            </a:fld>
            <a:endParaRPr lang="en-US">
              <a:solidFill>
                <a:srgbClr val="000000"/>
              </a:solidFill>
            </a:endParaRPr>
          </a:p>
        </p:txBody>
      </p:sp>
      <p:pic>
        <p:nvPicPr>
          <p:cNvPr id="5" name="Picture 4" descr="Resize Wizard-1"/>
          <p:cNvPicPr>
            <a:picLocks noChangeAspect="1" noChangeArrowheads="1"/>
          </p:cNvPicPr>
          <p:nvPr/>
        </p:nvPicPr>
        <p:blipFill>
          <a:blip r:embed="rId2" cstate="print"/>
          <a:srcRect b="4289"/>
          <a:stretch>
            <a:fillRect/>
          </a:stretch>
        </p:blipFill>
        <p:spPr bwMode="auto">
          <a:xfrm>
            <a:off x="2561728" y="161424"/>
            <a:ext cx="6451644" cy="6377488"/>
          </a:xfrm>
          <a:prstGeom prst="rect">
            <a:avLst/>
          </a:prstGeom>
          <a:noFill/>
          <a:ln w="9525">
            <a:noFill/>
            <a:miter lim="800000"/>
            <a:headEnd/>
            <a:tailEnd/>
          </a:ln>
        </p:spPr>
      </p:pic>
    </p:spTree>
    <p:extLst>
      <p:ext uri="{BB962C8B-B14F-4D97-AF65-F5344CB8AC3E}">
        <p14:creationId xmlns:p14="http://schemas.microsoft.com/office/powerpoint/2010/main" val="2025614531"/>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22" name="Picture 2"/>
          <p:cNvPicPr>
            <a:picLocks noGrp="1" noChangeAspect="1" noChangeArrowheads="1"/>
          </p:cNvPicPr>
          <p:nvPr>
            <p:ph idx="1"/>
          </p:nvPr>
        </p:nvPicPr>
        <p:blipFill>
          <a:blip r:embed="rId2" cstate="print"/>
          <a:srcRect/>
          <a:stretch>
            <a:fillRect/>
          </a:stretch>
        </p:blipFill>
        <p:spPr bwMode="auto">
          <a:xfrm>
            <a:off x="1766602" y="152400"/>
            <a:ext cx="8520399" cy="5053478"/>
          </a:xfrm>
          <a:prstGeom prst="rect">
            <a:avLst/>
          </a:prstGeom>
          <a:noFill/>
          <a:ln w="9525">
            <a:noFill/>
            <a:miter lim="800000"/>
            <a:headEnd/>
            <a:tailEnd/>
          </a:ln>
        </p:spPr>
      </p:pic>
    </p:spTree>
    <p:extLst>
      <p:ext uri="{BB962C8B-B14F-4D97-AF65-F5344CB8AC3E}">
        <p14:creationId xmlns:p14="http://schemas.microsoft.com/office/powerpoint/2010/main" val="6542558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1198" y="2138363"/>
            <a:ext cx="10827657" cy="2387600"/>
          </a:xfrm>
        </p:spPr>
        <p:txBody>
          <a:bodyPr>
            <a:noAutofit/>
          </a:bodyPr>
          <a:lstStyle/>
          <a:p>
            <a:r>
              <a:rPr lang="en-US" sz="7200" dirty="0" smtClean="0">
                <a:latin typeface="Arial Black" panose="020B0A04020102020204" pitchFamily="34" charset="0"/>
              </a:rPr>
              <a:t>High Frequency Response of MOS Amplifier</a:t>
            </a:r>
            <a:endParaRPr lang="en-US" sz="7200" dirty="0">
              <a:latin typeface="Arial Black" panose="020B0A04020102020204" pitchFamily="34" charset="0"/>
            </a:endParaRPr>
          </a:p>
        </p:txBody>
      </p:sp>
    </p:spTree>
    <p:extLst>
      <p:ext uri="{BB962C8B-B14F-4D97-AF65-F5344CB8AC3E}">
        <p14:creationId xmlns:p14="http://schemas.microsoft.com/office/powerpoint/2010/main" val="29643681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48405" y="118155"/>
            <a:ext cx="10240509" cy="6627468"/>
          </a:xfrm>
          <a:prstGeom prst="rect">
            <a:avLst/>
          </a:prstGeom>
        </p:spPr>
      </p:pic>
    </p:spTree>
    <p:extLst>
      <p:ext uri="{BB962C8B-B14F-4D97-AF65-F5344CB8AC3E}">
        <p14:creationId xmlns:p14="http://schemas.microsoft.com/office/powerpoint/2010/main" val="3818077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629" y="14518"/>
            <a:ext cx="11684000" cy="6843482"/>
          </a:xfrm>
          <a:prstGeom prst="rect">
            <a:avLst/>
          </a:prstGeom>
        </p:spPr>
      </p:pic>
    </p:spTree>
    <p:extLst>
      <p:ext uri="{BB962C8B-B14F-4D97-AF65-F5344CB8AC3E}">
        <p14:creationId xmlns:p14="http://schemas.microsoft.com/office/powerpoint/2010/main" val="8168480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15979"/>
          <a:stretch/>
        </p:blipFill>
        <p:spPr>
          <a:xfrm>
            <a:off x="261257" y="203200"/>
            <a:ext cx="11669486" cy="6545943"/>
          </a:xfrm>
          <a:prstGeom prst="rect">
            <a:avLst/>
          </a:prstGeom>
        </p:spPr>
      </p:pic>
    </p:spTree>
    <p:extLst>
      <p:ext uri="{BB962C8B-B14F-4D97-AF65-F5344CB8AC3E}">
        <p14:creationId xmlns:p14="http://schemas.microsoft.com/office/powerpoint/2010/main" val="15207412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0515600" cy="1057290"/>
          </a:xfrm>
        </p:spPr>
        <p:txBody>
          <a:bodyPr/>
          <a:lstStyle/>
          <a:p>
            <a:r>
              <a:rPr lang="en-US" dirty="0" smtClean="0">
                <a:latin typeface="Arial Black" panose="020B0A04020102020204" pitchFamily="34" charset="0"/>
              </a:rPr>
              <a:t>MOS Small signal Model</a:t>
            </a:r>
            <a:endParaRPr lang="en-US" dirty="0">
              <a:latin typeface="Arial Black" panose="020B0A04020102020204" pitchFamily="34" charset="0"/>
            </a:endParaRPr>
          </a:p>
        </p:txBody>
      </p:sp>
      <p:pic>
        <p:nvPicPr>
          <p:cNvPr id="4" name="Content Placeholder 3"/>
          <p:cNvPicPr>
            <a:picLocks noGrp="1" noChangeAspect="1"/>
          </p:cNvPicPr>
          <p:nvPr>
            <p:ph idx="1"/>
          </p:nvPr>
        </p:nvPicPr>
        <p:blipFill>
          <a:blip r:embed="rId2"/>
          <a:stretch>
            <a:fillRect/>
          </a:stretch>
        </p:blipFill>
        <p:spPr>
          <a:xfrm>
            <a:off x="0" y="1935404"/>
            <a:ext cx="11421187" cy="4922596"/>
          </a:xfrm>
          <a:prstGeom prst="rect">
            <a:avLst/>
          </a:prstGeom>
        </p:spPr>
      </p:pic>
      <p:sp>
        <p:nvSpPr>
          <p:cNvPr id="7" name="Horizontal Scroll 6"/>
          <p:cNvSpPr/>
          <p:nvPr/>
        </p:nvSpPr>
        <p:spPr>
          <a:xfrm>
            <a:off x="798286" y="856343"/>
            <a:ext cx="5283200" cy="1079061"/>
          </a:xfrm>
          <a:prstGeom prst="horizontalScrol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Simplified Model </a:t>
            </a:r>
            <a:endParaRPr lang="en-US" sz="4000" b="1" dirty="0"/>
          </a:p>
        </p:txBody>
      </p:sp>
    </p:spTree>
    <p:extLst>
      <p:ext uri="{BB962C8B-B14F-4D97-AF65-F5344CB8AC3E}">
        <p14:creationId xmlns:p14="http://schemas.microsoft.com/office/powerpoint/2010/main" val="20204463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1626" y="246744"/>
            <a:ext cx="9027688" cy="6185638"/>
          </a:xfrm>
          <a:prstGeom prst="rect">
            <a:avLst/>
          </a:prstGeom>
        </p:spPr>
      </p:pic>
    </p:spTree>
    <p:extLst>
      <p:ext uri="{BB962C8B-B14F-4D97-AF65-F5344CB8AC3E}">
        <p14:creationId xmlns:p14="http://schemas.microsoft.com/office/powerpoint/2010/main" val="4320517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29" y="2672896"/>
            <a:ext cx="11509827" cy="1325563"/>
          </a:xfrm>
        </p:spPr>
        <p:txBody>
          <a:bodyPr>
            <a:noAutofit/>
          </a:bodyPr>
          <a:lstStyle/>
          <a:p>
            <a:pPr algn="ctr"/>
            <a:r>
              <a:rPr lang="en-US" sz="4800" dirty="0" smtClean="0">
                <a:latin typeface="Arial Black" panose="020B0A04020102020204" pitchFamily="34" charset="0"/>
              </a:rPr>
              <a:t>MOS High Frequency Response : Detailed analysis</a:t>
            </a:r>
            <a:endParaRPr lang="en-US" sz="4800" dirty="0">
              <a:latin typeface="Arial Black" panose="020B0A04020102020204" pitchFamily="34" charset="0"/>
            </a:endParaRPr>
          </a:p>
        </p:txBody>
      </p:sp>
    </p:spTree>
    <p:extLst>
      <p:ext uri="{BB962C8B-B14F-4D97-AF65-F5344CB8AC3E}">
        <p14:creationId xmlns:p14="http://schemas.microsoft.com/office/powerpoint/2010/main" val="11421709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6277" r="52237" b="60619"/>
          <a:stretch/>
        </p:blipFill>
        <p:spPr>
          <a:xfrm>
            <a:off x="1" y="1248228"/>
            <a:ext cx="5268686" cy="1538515"/>
          </a:xfrm>
          <a:prstGeom prst="rect">
            <a:avLst/>
          </a:prstGeom>
        </p:spPr>
      </p:pic>
      <p:pic>
        <p:nvPicPr>
          <p:cNvPr id="6" name="Picture 5"/>
          <p:cNvPicPr>
            <a:picLocks noChangeAspect="1"/>
          </p:cNvPicPr>
          <p:nvPr/>
        </p:nvPicPr>
        <p:blipFill rotWithShape="1">
          <a:blip r:embed="rId2"/>
          <a:srcRect b="84050"/>
          <a:stretch/>
        </p:blipFill>
        <p:spPr>
          <a:xfrm>
            <a:off x="152400" y="316738"/>
            <a:ext cx="11030857" cy="1062119"/>
          </a:xfrm>
          <a:prstGeom prst="rect">
            <a:avLst/>
          </a:prstGeom>
        </p:spPr>
      </p:pic>
      <p:pic>
        <p:nvPicPr>
          <p:cNvPr id="7" name="Picture 6"/>
          <p:cNvPicPr>
            <a:picLocks noChangeAspect="1"/>
          </p:cNvPicPr>
          <p:nvPr/>
        </p:nvPicPr>
        <p:blipFill rotWithShape="1">
          <a:blip r:embed="rId2"/>
          <a:srcRect l="47763" t="19765" r="1052" b="64759"/>
          <a:stretch/>
        </p:blipFill>
        <p:spPr>
          <a:xfrm>
            <a:off x="5268686" y="1480456"/>
            <a:ext cx="5646057" cy="1030515"/>
          </a:xfrm>
          <a:prstGeom prst="rect">
            <a:avLst/>
          </a:prstGeom>
        </p:spPr>
      </p:pic>
      <p:pic>
        <p:nvPicPr>
          <p:cNvPr id="8" name="Picture 7"/>
          <p:cNvPicPr>
            <a:picLocks noChangeAspect="1"/>
          </p:cNvPicPr>
          <p:nvPr/>
        </p:nvPicPr>
        <p:blipFill rotWithShape="1">
          <a:blip r:embed="rId2"/>
          <a:srcRect t="38946" r="51579" b="24000"/>
          <a:stretch/>
        </p:blipFill>
        <p:spPr>
          <a:xfrm>
            <a:off x="0" y="2757714"/>
            <a:ext cx="5341257" cy="2467429"/>
          </a:xfrm>
          <a:prstGeom prst="rect">
            <a:avLst/>
          </a:prstGeom>
        </p:spPr>
      </p:pic>
      <p:pic>
        <p:nvPicPr>
          <p:cNvPr id="9" name="Picture 8"/>
          <p:cNvPicPr>
            <a:picLocks noChangeAspect="1"/>
          </p:cNvPicPr>
          <p:nvPr/>
        </p:nvPicPr>
        <p:blipFill rotWithShape="1">
          <a:blip r:embed="rId2"/>
          <a:srcRect t="79924" r="62105"/>
          <a:stretch/>
        </p:blipFill>
        <p:spPr>
          <a:xfrm>
            <a:off x="1" y="5486400"/>
            <a:ext cx="4180114" cy="1336888"/>
          </a:xfrm>
          <a:prstGeom prst="rect">
            <a:avLst/>
          </a:prstGeom>
        </p:spPr>
      </p:pic>
      <p:pic>
        <p:nvPicPr>
          <p:cNvPr id="10" name="Picture 9"/>
          <p:cNvPicPr>
            <a:picLocks noChangeAspect="1"/>
          </p:cNvPicPr>
          <p:nvPr/>
        </p:nvPicPr>
        <p:blipFill rotWithShape="1">
          <a:blip r:embed="rId2"/>
          <a:srcRect l="49211" t="39818"/>
          <a:stretch/>
        </p:blipFill>
        <p:spPr>
          <a:xfrm>
            <a:off x="5428343" y="2815770"/>
            <a:ext cx="5602514" cy="4007517"/>
          </a:xfrm>
          <a:prstGeom prst="rect">
            <a:avLst/>
          </a:prstGeom>
        </p:spPr>
      </p:pic>
      <p:sp>
        <p:nvSpPr>
          <p:cNvPr id="2" name="Oval 1"/>
          <p:cNvSpPr/>
          <p:nvPr/>
        </p:nvSpPr>
        <p:spPr>
          <a:xfrm>
            <a:off x="152400" y="316738"/>
            <a:ext cx="791029" cy="62669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1</a:t>
            </a:r>
            <a:endParaRPr lang="en-US" sz="2400" b="1" dirty="0"/>
          </a:p>
        </p:txBody>
      </p:sp>
    </p:spTree>
    <p:extLst>
      <p:ext uri="{BB962C8B-B14F-4D97-AF65-F5344CB8AC3E}">
        <p14:creationId xmlns:p14="http://schemas.microsoft.com/office/powerpoint/2010/main" val="1067799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4496" r="60902" b="46138"/>
          <a:stretch/>
        </p:blipFill>
        <p:spPr>
          <a:xfrm>
            <a:off x="2167202" y="1574800"/>
            <a:ext cx="8251447" cy="5283200"/>
          </a:xfrm>
          <a:prstGeom prst="rect">
            <a:avLst/>
          </a:prstGeom>
        </p:spPr>
      </p:pic>
      <p:pic>
        <p:nvPicPr>
          <p:cNvPr id="3" name="Picture 2"/>
          <p:cNvPicPr>
            <a:picLocks noChangeAspect="1"/>
          </p:cNvPicPr>
          <p:nvPr/>
        </p:nvPicPr>
        <p:blipFill rotWithShape="1">
          <a:blip r:embed="rId2"/>
          <a:srcRect b="84974"/>
          <a:stretch/>
        </p:blipFill>
        <p:spPr>
          <a:xfrm>
            <a:off x="551543" y="0"/>
            <a:ext cx="10784114" cy="1030514"/>
          </a:xfrm>
          <a:prstGeom prst="rect">
            <a:avLst/>
          </a:prstGeom>
        </p:spPr>
      </p:pic>
      <p:sp>
        <p:nvSpPr>
          <p:cNvPr id="4" name="Oval 3"/>
          <p:cNvSpPr/>
          <p:nvPr/>
        </p:nvSpPr>
        <p:spPr>
          <a:xfrm>
            <a:off x="152400" y="316738"/>
            <a:ext cx="791029" cy="62669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2</a:t>
            </a:r>
            <a:endParaRPr lang="en-US" sz="2400" b="1" dirty="0"/>
          </a:p>
        </p:txBody>
      </p:sp>
    </p:spTree>
    <p:extLst>
      <p:ext uri="{BB962C8B-B14F-4D97-AF65-F5344CB8AC3E}">
        <p14:creationId xmlns:p14="http://schemas.microsoft.com/office/powerpoint/2010/main" val="31864511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latin typeface="Arial Black" panose="020B0A04020102020204" pitchFamily="34" charset="0"/>
              </a:rPr>
              <a:t>HIGH FREQUENCY RESPOSE </a:t>
            </a:r>
            <a:endParaRPr lang="en-US" b="1" dirty="0">
              <a:latin typeface="Arial Black" panose="020B0A04020102020204" pitchFamily="34" charset="0"/>
            </a:endParaRPr>
          </a:p>
        </p:txBody>
      </p:sp>
      <p:sp>
        <p:nvSpPr>
          <p:cNvPr id="3" name="Content Placeholder 2"/>
          <p:cNvSpPr>
            <a:spLocks noGrp="1"/>
          </p:cNvSpPr>
          <p:nvPr>
            <p:ph idx="1"/>
          </p:nvPr>
        </p:nvSpPr>
        <p:spPr/>
        <p:txBody>
          <a:bodyPr>
            <a:normAutofit/>
          </a:bodyPr>
          <a:lstStyle/>
          <a:p>
            <a:r>
              <a:rPr lang="en-US" sz="3600" dirty="0" smtClean="0"/>
              <a:t>There are two parts to this analysis</a:t>
            </a:r>
          </a:p>
          <a:p>
            <a:endParaRPr lang="en-US" sz="3600" dirty="0" smtClean="0"/>
          </a:p>
          <a:p>
            <a:pPr lvl="1"/>
            <a:r>
              <a:rPr lang="en-US" sz="3200" dirty="0" smtClean="0"/>
              <a:t>Which Capacitances will come into play at high frequency</a:t>
            </a:r>
          </a:p>
          <a:p>
            <a:pPr lvl="1"/>
            <a:endParaRPr lang="en-US" sz="3200" dirty="0" smtClean="0"/>
          </a:p>
          <a:p>
            <a:pPr lvl="1"/>
            <a:r>
              <a:rPr lang="en-US" sz="3200" dirty="0" smtClean="0"/>
              <a:t>What will be the effect of these Capacitances </a:t>
            </a:r>
            <a:endParaRPr lang="en-US" sz="3200" dirty="0"/>
          </a:p>
        </p:txBody>
      </p:sp>
    </p:spTree>
    <p:extLst>
      <p:ext uri="{BB962C8B-B14F-4D97-AF65-F5344CB8AC3E}">
        <p14:creationId xmlns:p14="http://schemas.microsoft.com/office/powerpoint/2010/main" val="7529463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0202" t="15027" b="30370"/>
          <a:stretch/>
        </p:blipFill>
        <p:spPr>
          <a:xfrm>
            <a:off x="4839" y="0"/>
            <a:ext cx="11708190" cy="6838268"/>
          </a:xfrm>
          <a:prstGeom prst="rect">
            <a:avLst/>
          </a:prstGeom>
        </p:spPr>
      </p:pic>
      <p:sp>
        <p:nvSpPr>
          <p:cNvPr id="4" name="Oval 3"/>
          <p:cNvSpPr/>
          <p:nvPr/>
        </p:nvSpPr>
        <p:spPr>
          <a:xfrm>
            <a:off x="152400" y="316738"/>
            <a:ext cx="791029" cy="62669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2</a:t>
            </a:r>
            <a:endParaRPr lang="en-US" sz="2400" b="1" dirty="0"/>
          </a:p>
        </p:txBody>
      </p:sp>
    </p:spTree>
    <p:extLst>
      <p:ext uri="{BB962C8B-B14F-4D97-AF65-F5344CB8AC3E}">
        <p14:creationId xmlns:p14="http://schemas.microsoft.com/office/powerpoint/2010/main" val="37692435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7508" y="0"/>
            <a:ext cx="11887587" cy="6270171"/>
          </a:xfrm>
          <a:prstGeom prst="rect">
            <a:avLst/>
          </a:prstGeom>
        </p:spPr>
      </p:pic>
      <p:sp>
        <p:nvSpPr>
          <p:cNvPr id="4" name="Oval 3"/>
          <p:cNvSpPr/>
          <p:nvPr/>
        </p:nvSpPr>
        <p:spPr>
          <a:xfrm>
            <a:off x="152400" y="316738"/>
            <a:ext cx="791029" cy="62669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2</a:t>
            </a:r>
            <a:endParaRPr lang="en-US" sz="2400" b="1" dirty="0"/>
          </a:p>
        </p:txBody>
      </p:sp>
    </p:spTree>
    <p:extLst>
      <p:ext uri="{BB962C8B-B14F-4D97-AF65-F5344CB8AC3E}">
        <p14:creationId xmlns:p14="http://schemas.microsoft.com/office/powerpoint/2010/main" val="34415638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1543" y="0"/>
            <a:ext cx="10784114" cy="6858000"/>
          </a:xfrm>
          <a:prstGeom prst="rect">
            <a:avLst/>
          </a:prstGeom>
        </p:spPr>
      </p:pic>
      <p:sp>
        <p:nvSpPr>
          <p:cNvPr id="3" name="Oval 2"/>
          <p:cNvSpPr/>
          <p:nvPr/>
        </p:nvSpPr>
        <p:spPr>
          <a:xfrm>
            <a:off x="152400" y="316738"/>
            <a:ext cx="791029" cy="62669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2</a:t>
            </a:r>
            <a:endParaRPr lang="en-US" sz="2400" b="1" dirty="0"/>
          </a:p>
        </p:txBody>
      </p:sp>
    </p:spTree>
    <p:extLst>
      <p:ext uri="{BB962C8B-B14F-4D97-AF65-F5344CB8AC3E}">
        <p14:creationId xmlns:p14="http://schemas.microsoft.com/office/powerpoint/2010/main" val="33343344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6684" y="0"/>
            <a:ext cx="9424516" cy="6995886"/>
          </a:xfrm>
          <a:prstGeom prst="rect">
            <a:avLst/>
          </a:prstGeom>
        </p:spPr>
      </p:pic>
      <p:sp>
        <p:nvSpPr>
          <p:cNvPr id="3" name="Oval 2"/>
          <p:cNvSpPr/>
          <p:nvPr/>
        </p:nvSpPr>
        <p:spPr>
          <a:xfrm>
            <a:off x="152400" y="316738"/>
            <a:ext cx="791029" cy="62669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2</a:t>
            </a:r>
            <a:endParaRPr lang="en-US" sz="2400" b="1" dirty="0"/>
          </a:p>
        </p:txBody>
      </p:sp>
    </p:spTree>
    <p:extLst>
      <p:ext uri="{BB962C8B-B14F-4D97-AF65-F5344CB8AC3E}">
        <p14:creationId xmlns:p14="http://schemas.microsoft.com/office/powerpoint/2010/main" val="6794110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39544" y="43546"/>
            <a:ext cx="9825142" cy="6814454"/>
          </a:xfrm>
          <a:prstGeom prst="rect">
            <a:avLst/>
          </a:prstGeom>
        </p:spPr>
      </p:pic>
      <p:sp>
        <p:nvSpPr>
          <p:cNvPr id="3" name="Oval 2"/>
          <p:cNvSpPr/>
          <p:nvPr/>
        </p:nvSpPr>
        <p:spPr>
          <a:xfrm>
            <a:off x="152400" y="316738"/>
            <a:ext cx="791029" cy="62669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3</a:t>
            </a:r>
            <a:endParaRPr lang="en-US" sz="2400" b="1" dirty="0"/>
          </a:p>
        </p:txBody>
      </p:sp>
    </p:spTree>
    <p:extLst>
      <p:ext uri="{BB962C8B-B14F-4D97-AF65-F5344CB8AC3E}">
        <p14:creationId xmlns:p14="http://schemas.microsoft.com/office/powerpoint/2010/main" val="22190929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5431" y="-7616"/>
            <a:ext cx="9684798" cy="6865616"/>
          </a:xfrm>
          <a:prstGeom prst="rect">
            <a:avLst/>
          </a:prstGeom>
        </p:spPr>
      </p:pic>
      <p:grpSp>
        <p:nvGrpSpPr>
          <p:cNvPr id="8" name="Group 7"/>
          <p:cNvGrpSpPr/>
          <p:nvPr/>
        </p:nvGrpSpPr>
        <p:grpSpPr>
          <a:xfrm>
            <a:off x="5715497" y="3846398"/>
            <a:ext cx="5333664" cy="867337"/>
            <a:chOff x="5178469" y="2743313"/>
            <a:chExt cx="5333664" cy="867337"/>
          </a:xfrm>
        </p:grpSpPr>
        <p:sp>
          <p:nvSpPr>
            <p:cNvPr id="7" name="Rectangle 6"/>
            <p:cNvSpPr/>
            <p:nvPr/>
          </p:nvSpPr>
          <p:spPr>
            <a:xfrm>
              <a:off x="5178469" y="2743313"/>
              <a:ext cx="5333664" cy="867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3"/>
            <a:stretch>
              <a:fillRect/>
            </a:stretch>
          </p:blipFill>
          <p:spPr>
            <a:xfrm>
              <a:off x="5201244" y="2743313"/>
              <a:ext cx="2644057" cy="425093"/>
            </a:xfrm>
            <a:prstGeom prst="rect">
              <a:avLst/>
            </a:prstGeom>
          </p:spPr>
        </p:pic>
        <p:pic>
          <p:nvPicPr>
            <p:cNvPr id="5" name="Picture 4"/>
            <p:cNvPicPr>
              <a:picLocks noChangeAspect="1"/>
            </p:cNvPicPr>
            <p:nvPr/>
          </p:nvPicPr>
          <p:blipFill>
            <a:blip r:embed="rId4"/>
            <a:stretch>
              <a:fillRect/>
            </a:stretch>
          </p:blipFill>
          <p:spPr>
            <a:xfrm>
              <a:off x="5207497" y="3158071"/>
              <a:ext cx="1723449" cy="442244"/>
            </a:xfrm>
            <a:prstGeom prst="rect">
              <a:avLst/>
            </a:prstGeom>
          </p:spPr>
        </p:pic>
        <p:pic>
          <p:nvPicPr>
            <p:cNvPr id="6" name="Picture 5"/>
            <p:cNvPicPr>
              <a:picLocks noChangeAspect="1"/>
            </p:cNvPicPr>
            <p:nvPr/>
          </p:nvPicPr>
          <p:blipFill>
            <a:blip r:embed="rId5"/>
            <a:stretch>
              <a:fillRect/>
            </a:stretch>
          </p:blipFill>
          <p:spPr>
            <a:xfrm>
              <a:off x="7811137" y="3158071"/>
              <a:ext cx="2689608" cy="442244"/>
            </a:xfrm>
            <a:prstGeom prst="rect">
              <a:avLst/>
            </a:prstGeom>
          </p:spPr>
        </p:pic>
      </p:grpSp>
    </p:spTree>
    <p:extLst>
      <p:ext uri="{BB962C8B-B14F-4D97-AF65-F5344CB8AC3E}">
        <p14:creationId xmlns:p14="http://schemas.microsoft.com/office/powerpoint/2010/main" val="102109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66057" y="2559278"/>
            <a:ext cx="11088914" cy="2387600"/>
          </a:xfrm>
        </p:spPr>
        <p:txBody>
          <a:bodyPr>
            <a:normAutofit fontScale="90000"/>
          </a:bodyPr>
          <a:lstStyle/>
          <a:p>
            <a:r>
              <a:rPr lang="en-US" sz="8000" dirty="0" smtClean="0">
                <a:latin typeface="Arial Black" panose="020B0A04020102020204" pitchFamily="34" charset="0"/>
              </a:rPr>
              <a:t>Frequency Response of Differential </a:t>
            </a:r>
            <a:r>
              <a:rPr lang="en-US" sz="8000" dirty="0" smtClean="0">
                <a:latin typeface="Arial Black" panose="020B0A04020102020204" pitchFamily="34" charset="0"/>
              </a:rPr>
              <a:t>Amplifier</a:t>
            </a:r>
            <a:endParaRPr lang="en-US" sz="8000" dirty="0">
              <a:latin typeface="Arial Black" panose="020B0A04020102020204" pitchFamily="34" charset="0"/>
            </a:endParaRPr>
          </a:p>
        </p:txBody>
      </p:sp>
    </p:spTree>
    <p:extLst>
      <p:ext uri="{BB962C8B-B14F-4D97-AF65-F5344CB8AC3E}">
        <p14:creationId xmlns:p14="http://schemas.microsoft.com/office/powerpoint/2010/main" val="27793972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2636" y="0"/>
            <a:ext cx="9616963" cy="6670876"/>
          </a:xfrm>
          <a:prstGeom prst="rect">
            <a:avLst/>
          </a:prstGeom>
        </p:spPr>
      </p:pic>
    </p:spTree>
    <p:extLst>
      <p:ext uri="{BB962C8B-B14F-4D97-AF65-F5344CB8AC3E}">
        <p14:creationId xmlns:p14="http://schemas.microsoft.com/office/powerpoint/2010/main" val="43708742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6441" y="3338285"/>
            <a:ext cx="3498458" cy="3339333"/>
          </a:xfrm>
          <a:prstGeom prst="rect">
            <a:avLst/>
          </a:prstGeom>
        </p:spPr>
      </p:pic>
      <p:pic>
        <p:nvPicPr>
          <p:cNvPr id="7" name="Picture 6"/>
          <p:cNvPicPr>
            <a:picLocks noChangeAspect="1"/>
          </p:cNvPicPr>
          <p:nvPr/>
        </p:nvPicPr>
        <p:blipFill>
          <a:blip r:embed="rId3"/>
          <a:stretch>
            <a:fillRect/>
          </a:stretch>
        </p:blipFill>
        <p:spPr>
          <a:xfrm>
            <a:off x="10564484" y="3761620"/>
            <a:ext cx="1489444" cy="3003606"/>
          </a:xfrm>
          <a:prstGeom prst="rect">
            <a:avLst/>
          </a:prstGeom>
        </p:spPr>
      </p:pic>
      <p:pic>
        <p:nvPicPr>
          <p:cNvPr id="8" name="Picture 7"/>
          <p:cNvPicPr>
            <a:picLocks noChangeAspect="1"/>
          </p:cNvPicPr>
          <p:nvPr/>
        </p:nvPicPr>
        <p:blipFill>
          <a:blip r:embed="rId4"/>
          <a:stretch>
            <a:fillRect/>
          </a:stretch>
        </p:blipFill>
        <p:spPr>
          <a:xfrm>
            <a:off x="9561999" y="2944477"/>
            <a:ext cx="2105071" cy="577681"/>
          </a:xfrm>
          <a:prstGeom prst="rect">
            <a:avLst/>
          </a:prstGeom>
        </p:spPr>
      </p:pic>
      <p:pic>
        <p:nvPicPr>
          <p:cNvPr id="9" name="Picture 8"/>
          <p:cNvPicPr>
            <a:picLocks noChangeAspect="1"/>
          </p:cNvPicPr>
          <p:nvPr/>
        </p:nvPicPr>
        <p:blipFill>
          <a:blip r:embed="rId5"/>
          <a:stretch>
            <a:fillRect/>
          </a:stretch>
        </p:blipFill>
        <p:spPr>
          <a:xfrm>
            <a:off x="4681534" y="4800861"/>
            <a:ext cx="1378029" cy="580878"/>
          </a:xfrm>
          <a:prstGeom prst="rect">
            <a:avLst/>
          </a:prstGeom>
        </p:spPr>
      </p:pic>
      <p:pic>
        <p:nvPicPr>
          <p:cNvPr id="10" name="Picture 9"/>
          <p:cNvPicPr>
            <a:picLocks noChangeAspect="1"/>
          </p:cNvPicPr>
          <p:nvPr/>
        </p:nvPicPr>
        <p:blipFill>
          <a:blip r:embed="rId6"/>
          <a:stretch>
            <a:fillRect/>
          </a:stretch>
        </p:blipFill>
        <p:spPr>
          <a:xfrm>
            <a:off x="4177391" y="5845499"/>
            <a:ext cx="2848023" cy="355257"/>
          </a:xfrm>
          <a:prstGeom prst="rect">
            <a:avLst/>
          </a:prstGeom>
        </p:spPr>
      </p:pic>
      <p:pic>
        <p:nvPicPr>
          <p:cNvPr id="2" name="Picture 1"/>
          <p:cNvPicPr>
            <a:picLocks noChangeAspect="1"/>
          </p:cNvPicPr>
          <p:nvPr/>
        </p:nvPicPr>
        <p:blipFill>
          <a:blip r:embed="rId7"/>
          <a:stretch>
            <a:fillRect/>
          </a:stretch>
        </p:blipFill>
        <p:spPr>
          <a:xfrm>
            <a:off x="152137" y="0"/>
            <a:ext cx="5235388" cy="3106405"/>
          </a:xfrm>
          <a:prstGeom prst="rect">
            <a:avLst/>
          </a:prstGeom>
        </p:spPr>
      </p:pic>
      <p:pic>
        <p:nvPicPr>
          <p:cNvPr id="3" name="Picture 2"/>
          <p:cNvPicPr>
            <a:picLocks noChangeAspect="1"/>
          </p:cNvPicPr>
          <p:nvPr/>
        </p:nvPicPr>
        <p:blipFill>
          <a:blip r:embed="rId8"/>
          <a:stretch>
            <a:fillRect/>
          </a:stretch>
        </p:blipFill>
        <p:spPr>
          <a:xfrm>
            <a:off x="9037071" y="0"/>
            <a:ext cx="3154929" cy="2705016"/>
          </a:xfrm>
          <a:prstGeom prst="rect">
            <a:avLst/>
          </a:prstGeom>
        </p:spPr>
      </p:pic>
    </p:spTree>
    <p:extLst>
      <p:ext uri="{BB962C8B-B14F-4D97-AF65-F5344CB8AC3E}">
        <p14:creationId xmlns:p14="http://schemas.microsoft.com/office/powerpoint/2010/main" val="22630152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8840" y="0"/>
            <a:ext cx="9874931" cy="6873929"/>
          </a:xfrm>
          <a:prstGeom prst="rect">
            <a:avLst/>
          </a:prstGeom>
        </p:spPr>
      </p:pic>
    </p:spTree>
    <p:extLst>
      <p:ext uri="{BB962C8B-B14F-4D97-AF65-F5344CB8AC3E}">
        <p14:creationId xmlns:p14="http://schemas.microsoft.com/office/powerpoint/2010/main" val="31965084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2"/>
          <p:cNvPicPr>
            <a:picLocks noChangeAspect="1" noChangeArrowheads="1"/>
          </p:cNvPicPr>
          <p:nvPr/>
        </p:nvPicPr>
        <p:blipFill>
          <a:blip r:embed="rId2" cstate="print"/>
          <a:srcRect/>
          <a:stretch>
            <a:fillRect/>
          </a:stretch>
        </p:blipFill>
        <p:spPr bwMode="auto">
          <a:xfrm>
            <a:off x="3547872" y="0"/>
            <a:ext cx="8644128" cy="6851454"/>
          </a:xfrm>
          <a:prstGeom prst="rect">
            <a:avLst/>
          </a:prstGeom>
          <a:noFill/>
          <a:ln w="9525">
            <a:noFill/>
            <a:miter lim="800000"/>
            <a:headEnd/>
            <a:tailEnd/>
          </a:ln>
        </p:spPr>
      </p:pic>
      <p:sp>
        <p:nvSpPr>
          <p:cNvPr id="2" name="Vertical Scroll 1"/>
          <p:cNvSpPr/>
          <p:nvPr/>
        </p:nvSpPr>
        <p:spPr>
          <a:xfrm>
            <a:off x="130629" y="130629"/>
            <a:ext cx="3976914" cy="6502400"/>
          </a:xfrm>
          <a:prstGeom prst="verticalScrol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t>The total capacitances ; both external and internal for a BJT common emitter amplifier </a:t>
            </a:r>
            <a:endParaRPr lang="en-US" sz="3200" b="1" dirty="0"/>
          </a:p>
        </p:txBody>
      </p:sp>
    </p:spTree>
    <p:extLst>
      <p:ext uri="{BB962C8B-B14F-4D97-AF65-F5344CB8AC3E}">
        <p14:creationId xmlns:p14="http://schemas.microsoft.com/office/powerpoint/2010/main" val="269064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05315" y="0"/>
            <a:ext cx="9761084" cy="6904661"/>
          </a:xfrm>
          <a:prstGeom prst="rect">
            <a:avLst/>
          </a:prstGeom>
        </p:spPr>
      </p:pic>
    </p:spTree>
    <p:extLst>
      <p:ext uri="{BB962C8B-B14F-4D97-AF65-F5344CB8AC3E}">
        <p14:creationId xmlns:p14="http://schemas.microsoft.com/office/powerpoint/2010/main" val="129350355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40115" y="-1014"/>
            <a:ext cx="8998856" cy="6927063"/>
          </a:xfrm>
          <a:prstGeom prst="rect">
            <a:avLst/>
          </a:prstGeom>
        </p:spPr>
      </p:pic>
    </p:spTree>
    <p:extLst>
      <p:ext uri="{BB962C8B-B14F-4D97-AF65-F5344CB8AC3E}">
        <p14:creationId xmlns:p14="http://schemas.microsoft.com/office/powerpoint/2010/main" val="31628982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17286" y="215716"/>
            <a:ext cx="2767829" cy="814798"/>
          </a:xfrm>
          <a:prstGeom prst="rect">
            <a:avLst/>
          </a:prstGeom>
        </p:spPr>
      </p:pic>
      <p:pic>
        <p:nvPicPr>
          <p:cNvPr id="5" name="Picture 4"/>
          <p:cNvPicPr>
            <a:picLocks noChangeAspect="1"/>
          </p:cNvPicPr>
          <p:nvPr/>
        </p:nvPicPr>
        <p:blipFill>
          <a:blip r:embed="rId3"/>
          <a:stretch>
            <a:fillRect/>
          </a:stretch>
        </p:blipFill>
        <p:spPr>
          <a:xfrm>
            <a:off x="315686" y="1187344"/>
            <a:ext cx="5120891" cy="4313570"/>
          </a:xfrm>
          <a:prstGeom prst="rect">
            <a:avLst/>
          </a:prstGeom>
        </p:spPr>
      </p:pic>
      <p:pic>
        <p:nvPicPr>
          <p:cNvPr id="6" name="Picture 5"/>
          <p:cNvPicPr>
            <a:picLocks noChangeAspect="1"/>
          </p:cNvPicPr>
          <p:nvPr/>
        </p:nvPicPr>
        <p:blipFill>
          <a:blip r:embed="rId4"/>
          <a:stretch>
            <a:fillRect/>
          </a:stretch>
        </p:blipFill>
        <p:spPr>
          <a:xfrm>
            <a:off x="8629297" y="4029844"/>
            <a:ext cx="3257903" cy="2487070"/>
          </a:xfrm>
          <a:prstGeom prst="rect">
            <a:avLst/>
          </a:prstGeom>
        </p:spPr>
      </p:pic>
      <p:pic>
        <p:nvPicPr>
          <p:cNvPr id="7" name="Picture 6"/>
          <p:cNvPicPr>
            <a:picLocks noChangeAspect="1"/>
          </p:cNvPicPr>
          <p:nvPr/>
        </p:nvPicPr>
        <p:blipFill rotWithShape="1">
          <a:blip r:embed="rId5"/>
          <a:srcRect t="90132" r="31369" b="656"/>
          <a:stretch/>
        </p:blipFill>
        <p:spPr>
          <a:xfrm>
            <a:off x="315686" y="5892800"/>
            <a:ext cx="6843485" cy="624114"/>
          </a:xfrm>
          <a:prstGeom prst="rect">
            <a:avLst/>
          </a:prstGeom>
        </p:spPr>
      </p:pic>
    </p:spTree>
    <p:extLst>
      <p:ext uri="{BB962C8B-B14F-4D97-AF65-F5344CB8AC3E}">
        <p14:creationId xmlns:p14="http://schemas.microsoft.com/office/powerpoint/2010/main" val="14048376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0286" y="1607181"/>
            <a:ext cx="11524343" cy="5078313"/>
          </a:xfrm>
          <a:prstGeom prst="rect">
            <a:avLst/>
          </a:prstGeom>
        </p:spPr>
        <p:txBody>
          <a:bodyPr wrap="square">
            <a:spAutoFit/>
          </a:bodyPr>
          <a:lstStyle/>
          <a:p>
            <a:r>
              <a:rPr lang="en-US" sz="3600" b="0" i="0" u="none" strike="noStrike" baseline="0" dirty="0" smtClean="0">
                <a:solidFill>
                  <a:srgbClr val="000000"/>
                </a:solidFill>
                <a:latin typeface="TimesNewRoman"/>
              </a:rPr>
              <a:t>A figure of merit for the high-frequency operation of the MOSFET as an amplifier is the unity-gain frequency, </a:t>
            </a:r>
            <a:r>
              <a:rPr lang="en-US" sz="3600" b="0" i="1" u="none" strike="noStrike" baseline="0" dirty="0" err="1" smtClean="0">
                <a:solidFill>
                  <a:srgbClr val="000000"/>
                </a:solidFill>
                <a:latin typeface="TimesNewRoman,Italic"/>
              </a:rPr>
              <a:t>f</a:t>
            </a:r>
            <a:r>
              <a:rPr lang="en-US" sz="1600" b="1" i="1" u="none" strike="noStrike" baseline="0" dirty="0" err="1" smtClean="0">
                <a:solidFill>
                  <a:srgbClr val="000000"/>
                </a:solidFill>
                <a:latin typeface="TimesNewRoman,Italic"/>
              </a:rPr>
              <a:t>T</a:t>
            </a:r>
            <a:r>
              <a:rPr lang="en-US" sz="3600" b="0" i="0" u="none" strike="noStrike" baseline="0" dirty="0" smtClean="0">
                <a:solidFill>
                  <a:srgbClr val="000000"/>
                </a:solidFill>
                <a:latin typeface="TimesNewRoman"/>
              </a:rPr>
              <a:t>, also known as the </a:t>
            </a:r>
            <a:r>
              <a:rPr lang="en-US" sz="3600" b="1" i="0" u="none" strike="noStrike" baseline="0" dirty="0" smtClean="0">
                <a:solidFill>
                  <a:srgbClr val="000000"/>
                </a:solidFill>
                <a:latin typeface="TimesNewRoman,Bold"/>
              </a:rPr>
              <a:t>transition frequency</a:t>
            </a:r>
            <a:r>
              <a:rPr lang="en-US" sz="3600" b="0" i="0" u="none" strike="noStrike" baseline="0" dirty="0" smtClean="0">
                <a:solidFill>
                  <a:srgbClr val="000000"/>
                </a:solidFill>
                <a:latin typeface="TimesNewRoman"/>
              </a:rPr>
              <a:t>, which gives rise to the subscript </a:t>
            </a:r>
            <a:r>
              <a:rPr lang="en-US" sz="3600" b="0" i="1" u="none" strike="noStrike" baseline="0" dirty="0" smtClean="0">
                <a:solidFill>
                  <a:srgbClr val="000000"/>
                </a:solidFill>
                <a:latin typeface="TimesNewRoman,Italic"/>
              </a:rPr>
              <a:t>T</a:t>
            </a:r>
            <a:r>
              <a:rPr lang="en-US" sz="3600" b="0" i="0" u="none" strike="noStrike" baseline="0" dirty="0" smtClean="0">
                <a:solidFill>
                  <a:srgbClr val="000000"/>
                </a:solidFill>
                <a:latin typeface="TimesNewRoman"/>
              </a:rPr>
              <a:t>. </a:t>
            </a:r>
            <a:endParaRPr lang="en-US" sz="3600" b="0" i="0" u="none" strike="noStrike" baseline="0" dirty="0" smtClean="0">
              <a:solidFill>
                <a:srgbClr val="000000"/>
              </a:solidFill>
              <a:latin typeface="TimesNewRoman"/>
            </a:endParaRPr>
          </a:p>
          <a:p>
            <a:endParaRPr lang="en-US" sz="3600" dirty="0">
              <a:solidFill>
                <a:srgbClr val="000000"/>
              </a:solidFill>
              <a:latin typeface="TimesNewRoman"/>
            </a:endParaRPr>
          </a:p>
          <a:p>
            <a:endParaRPr lang="en-US" sz="3600" b="0" i="0" u="none" strike="noStrike" baseline="0" dirty="0" smtClean="0">
              <a:solidFill>
                <a:srgbClr val="000000"/>
              </a:solidFill>
              <a:latin typeface="TimesNewRoman"/>
            </a:endParaRPr>
          </a:p>
          <a:p>
            <a:r>
              <a:rPr lang="en-US" sz="3600" b="1" i="1" u="none" strike="noStrike" baseline="0" dirty="0" smtClean="0">
                <a:solidFill>
                  <a:schemeClr val="accent1">
                    <a:lumMod val="50000"/>
                  </a:schemeClr>
                </a:solidFill>
                <a:latin typeface="TimesNewRoman"/>
              </a:rPr>
              <a:t>This </a:t>
            </a:r>
            <a:r>
              <a:rPr lang="en-US" sz="3600" b="1" i="1" u="none" strike="noStrike" baseline="0" dirty="0" smtClean="0">
                <a:solidFill>
                  <a:schemeClr val="accent1">
                    <a:lumMod val="50000"/>
                  </a:schemeClr>
                </a:solidFill>
                <a:latin typeface="TimesNewRoman"/>
              </a:rPr>
              <a:t>is defined as </a:t>
            </a:r>
            <a:r>
              <a:rPr lang="en-US" sz="3600" b="1" i="1" u="none" strike="noStrike" baseline="0" dirty="0" smtClean="0">
                <a:solidFill>
                  <a:schemeClr val="accent1">
                    <a:lumMod val="50000"/>
                  </a:schemeClr>
                </a:solidFill>
                <a:latin typeface="TimesNewRoman,Italic"/>
              </a:rPr>
              <a:t>the frequency at which the short-circuit current-gain of the common-source configuration becomes unity</a:t>
            </a:r>
            <a:endParaRPr lang="en-US" sz="3600" b="1" i="1" dirty="0">
              <a:solidFill>
                <a:schemeClr val="accent1">
                  <a:lumMod val="50000"/>
                </a:schemeClr>
              </a:solidFill>
            </a:endParaRPr>
          </a:p>
        </p:txBody>
      </p:sp>
      <p:sp>
        <p:nvSpPr>
          <p:cNvPr id="6" name="Rectangle 5"/>
          <p:cNvSpPr/>
          <p:nvPr/>
        </p:nvSpPr>
        <p:spPr>
          <a:xfrm>
            <a:off x="536876" y="152791"/>
            <a:ext cx="11031161" cy="707886"/>
          </a:xfrm>
          <a:prstGeom prst="rect">
            <a:avLst/>
          </a:prstGeom>
        </p:spPr>
        <p:txBody>
          <a:bodyPr wrap="none">
            <a:spAutoFit/>
          </a:bodyPr>
          <a:lstStyle/>
          <a:p>
            <a:r>
              <a:rPr lang="en-US" sz="4000" b="1" i="0" u="none" strike="noStrike" baseline="0" dirty="0" smtClean="0">
                <a:latin typeface="Arial Black" panose="020B0A04020102020204" pitchFamily="34" charset="0"/>
              </a:rPr>
              <a:t>The MOSFET Unity-Gain Frequency (</a:t>
            </a:r>
            <a:r>
              <a:rPr lang="en-US" sz="4000" b="1" i="1" u="none" strike="noStrike" baseline="0" dirty="0" err="1" smtClean="0">
                <a:latin typeface="Arial Black" panose="020B0A04020102020204" pitchFamily="34" charset="0"/>
              </a:rPr>
              <a:t>f</a:t>
            </a:r>
            <a:r>
              <a:rPr lang="en-US" b="1" i="1" u="none" strike="noStrike" baseline="0" dirty="0" err="1" smtClean="0">
                <a:latin typeface="Arial Black" panose="020B0A04020102020204" pitchFamily="34" charset="0"/>
              </a:rPr>
              <a:t>T</a:t>
            </a:r>
            <a:r>
              <a:rPr lang="en-US" sz="4000" b="1" i="0" u="none" strike="noStrike" baseline="0" dirty="0" smtClean="0">
                <a:latin typeface="Arial Black" panose="020B0A04020102020204" pitchFamily="34" charset="0"/>
              </a:rPr>
              <a:t>) </a:t>
            </a:r>
            <a:endParaRPr lang="en-US" sz="4000" dirty="0">
              <a:latin typeface="Arial Black" panose="020B0A04020102020204" pitchFamily="34" charset="0"/>
            </a:endParaRPr>
          </a:p>
        </p:txBody>
      </p:sp>
    </p:spTree>
    <p:extLst>
      <p:ext uri="{BB962C8B-B14F-4D97-AF65-F5344CB8AC3E}">
        <p14:creationId xmlns:p14="http://schemas.microsoft.com/office/powerpoint/2010/main" val="1374163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9939" y="0"/>
            <a:ext cx="11008632" cy="6645054"/>
          </a:xfrm>
          <a:prstGeom prst="rect">
            <a:avLst/>
          </a:prstGeom>
        </p:spPr>
      </p:pic>
    </p:spTree>
    <p:extLst>
      <p:ext uri="{BB962C8B-B14F-4D97-AF65-F5344CB8AC3E}">
        <p14:creationId xmlns:p14="http://schemas.microsoft.com/office/powerpoint/2010/main" val="28105785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72229" y="308725"/>
            <a:ext cx="6894285" cy="6472186"/>
          </a:xfrm>
          <a:prstGeom prst="rect">
            <a:avLst/>
          </a:prstGeom>
        </p:spPr>
      </p:pic>
    </p:spTree>
    <p:extLst>
      <p:ext uri="{BB962C8B-B14F-4D97-AF65-F5344CB8AC3E}">
        <p14:creationId xmlns:p14="http://schemas.microsoft.com/office/powerpoint/2010/main" val="15147276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95087" y="2123848"/>
            <a:ext cx="11146970" cy="2387600"/>
          </a:xfrm>
        </p:spPr>
        <p:txBody>
          <a:bodyPr>
            <a:normAutofit/>
          </a:bodyPr>
          <a:lstStyle/>
          <a:p>
            <a:r>
              <a:rPr lang="en-US" sz="7200" dirty="0" smtClean="0">
                <a:latin typeface="Arial Black" panose="020B0A04020102020204" pitchFamily="34" charset="0"/>
              </a:rPr>
              <a:t>Operational Amplifier</a:t>
            </a:r>
            <a:endParaRPr lang="en-US" sz="7200" dirty="0">
              <a:latin typeface="Arial Black" panose="020B0A04020102020204" pitchFamily="34" charset="0"/>
            </a:endParaRPr>
          </a:p>
        </p:txBody>
      </p:sp>
    </p:spTree>
    <p:extLst>
      <p:ext uri="{BB962C8B-B14F-4D97-AF65-F5344CB8AC3E}">
        <p14:creationId xmlns:p14="http://schemas.microsoft.com/office/powerpoint/2010/main" val="31345872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r>
              <a:rPr lang="en-US" b="1" dirty="0"/>
              <a:t>Frequency Response of the Two-Stage CMOS Op Amp</a:t>
            </a:r>
            <a:endParaRPr lang="en-US" dirty="0"/>
          </a:p>
        </p:txBody>
      </p:sp>
      <p:pic>
        <p:nvPicPr>
          <p:cNvPr id="4" name="Picture 3"/>
          <p:cNvPicPr>
            <a:picLocks noChangeAspect="1"/>
          </p:cNvPicPr>
          <p:nvPr/>
        </p:nvPicPr>
        <p:blipFill>
          <a:blip r:embed="rId2"/>
          <a:stretch>
            <a:fillRect/>
          </a:stretch>
        </p:blipFill>
        <p:spPr>
          <a:xfrm>
            <a:off x="156775" y="5711370"/>
            <a:ext cx="6552425" cy="630517"/>
          </a:xfrm>
          <a:prstGeom prst="rect">
            <a:avLst/>
          </a:prstGeom>
        </p:spPr>
      </p:pic>
      <p:pic>
        <p:nvPicPr>
          <p:cNvPr id="5" name="Picture 4"/>
          <p:cNvPicPr>
            <a:picLocks noChangeAspect="1"/>
          </p:cNvPicPr>
          <p:nvPr/>
        </p:nvPicPr>
        <p:blipFill>
          <a:blip r:embed="rId3"/>
          <a:stretch>
            <a:fillRect/>
          </a:stretch>
        </p:blipFill>
        <p:spPr>
          <a:xfrm>
            <a:off x="156775" y="1325563"/>
            <a:ext cx="6903516" cy="504076"/>
          </a:xfrm>
          <a:prstGeom prst="rect">
            <a:avLst/>
          </a:prstGeom>
        </p:spPr>
      </p:pic>
      <p:pic>
        <p:nvPicPr>
          <p:cNvPr id="6" name="Picture 5"/>
          <p:cNvPicPr>
            <a:picLocks noChangeAspect="1"/>
          </p:cNvPicPr>
          <p:nvPr/>
        </p:nvPicPr>
        <p:blipFill>
          <a:blip r:embed="rId4"/>
          <a:stretch>
            <a:fillRect/>
          </a:stretch>
        </p:blipFill>
        <p:spPr>
          <a:xfrm>
            <a:off x="156775" y="2157040"/>
            <a:ext cx="7921985" cy="494086"/>
          </a:xfrm>
          <a:prstGeom prst="rect">
            <a:avLst/>
          </a:prstGeom>
        </p:spPr>
      </p:pic>
      <p:pic>
        <p:nvPicPr>
          <p:cNvPr id="8" name="Picture 7"/>
          <p:cNvPicPr>
            <a:picLocks noChangeAspect="1"/>
          </p:cNvPicPr>
          <p:nvPr/>
        </p:nvPicPr>
        <p:blipFill>
          <a:blip r:embed="rId5"/>
          <a:stretch>
            <a:fillRect/>
          </a:stretch>
        </p:blipFill>
        <p:spPr>
          <a:xfrm>
            <a:off x="7568955" y="2978527"/>
            <a:ext cx="4623045" cy="3821652"/>
          </a:xfrm>
          <a:prstGeom prst="rect">
            <a:avLst/>
          </a:prstGeom>
        </p:spPr>
      </p:pic>
      <p:sp>
        <p:nvSpPr>
          <p:cNvPr id="9" name="Oval 8"/>
          <p:cNvSpPr/>
          <p:nvPr/>
        </p:nvSpPr>
        <p:spPr>
          <a:xfrm>
            <a:off x="10029372" y="5515428"/>
            <a:ext cx="348343" cy="391885"/>
          </a:xfrm>
          <a:prstGeom prst="ellipse">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ular Callout 9"/>
          <p:cNvSpPr/>
          <p:nvPr/>
        </p:nvSpPr>
        <p:spPr>
          <a:xfrm>
            <a:off x="2046307" y="3292486"/>
            <a:ext cx="4142920" cy="868437"/>
          </a:xfrm>
          <a:prstGeom prst="wedgeRoundRectCallout">
            <a:avLst>
              <a:gd name="adj1" fmla="val 140674"/>
              <a:gd name="adj2" fmla="val 221275"/>
              <a:gd name="adj3" fmla="val 1666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0" i="1" u="none" strike="noStrike" baseline="0" dirty="0" smtClean="0">
                <a:latin typeface="TimesNewRoman,Italic"/>
              </a:rPr>
              <a:t>C</a:t>
            </a:r>
            <a:r>
              <a:rPr lang="en-US" sz="1050" b="0" i="0" u="none" strike="noStrike" baseline="0" dirty="0" smtClean="0">
                <a:latin typeface="TimesNewRoman"/>
              </a:rPr>
              <a:t>1</a:t>
            </a:r>
            <a:r>
              <a:rPr lang="en-US" sz="800" b="0" i="0" u="none" strike="noStrike" baseline="0" dirty="0" smtClean="0">
                <a:latin typeface="TimesNewRoman"/>
              </a:rPr>
              <a:t> </a:t>
            </a:r>
            <a:r>
              <a:rPr lang="en-US" b="0" i="0" u="none" strike="noStrike" baseline="0" dirty="0" smtClean="0">
                <a:latin typeface="TimesNewRoman"/>
              </a:rPr>
              <a:t>is the total capacitance at the interface between the first and second stages</a:t>
            </a:r>
            <a:endParaRPr lang="en-US" dirty="0"/>
          </a:p>
        </p:txBody>
      </p:sp>
      <p:pic>
        <p:nvPicPr>
          <p:cNvPr id="11" name="Picture 10"/>
          <p:cNvPicPr>
            <a:picLocks noChangeAspect="1"/>
          </p:cNvPicPr>
          <p:nvPr/>
        </p:nvPicPr>
        <p:blipFill>
          <a:blip r:embed="rId6"/>
          <a:stretch>
            <a:fillRect/>
          </a:stretch>
        </p:blipFill>
        <p:spPr>
          <a:xfrm>
            <a:off x="7092501" y="1431113"/>
            <a:ext cx="1972517" cy="373313"/>
          </a:xfrm>
          <a:prstGeom prst="rect">
            <a:avLst/>
          </a:prstGeom>
        </p:spPr>
      </p:pic>
    </p:spTree>
    <p:extLst>
      <p:ext uri="{BB962C8B-B14F-4D97-AF65-F5344CB8AC3E}">
        <p14:creationId xmlns:p14="http://schemas.microsoft.com/office/powerpoint/2010/main" val="19555693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473878" y="187037"/>
            <a:ext cx="4611574" cy="3949534"/>
          </a:xfrm>
          <a:prstGeom prst="rect">
            <a:avLst/>
          </a:prstGeom>
        </p:spPr>
      </p:pic>
      <p:pic>
        <p:nvPicPr>
          <p:cNvPr id="6" name="Picture 5"/>
          <p:cNvPicPr>
            <a:picLocks noChangeAspect="1"/>
          </p:cNvPicPr>
          <p:nvPr/>
        </p:nvPicPr>
        <p:blipFill>
          <a:blip r:embed="rId3"/>
          <a:stretch>
            <a:fillRect/>
          </a:stretch>
        </p:blipFill>
        <p:spPr>
          <a:xfrm>
            <a:off x="480079" y="561780"/>
            <a:ext cx="7007739" cy="367134"/>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480079" y="1277256"/>
                <a:ext cx="33650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𝑅</m:t>
                          </m:r>
                        </m:e>
                        <m:sub>
                          <m:r>
                            <a:rPr lang="en-US" sz="2000" b="0" i="1" smtClean="0">
                              <a:latin typeface="Cambria Math" panose="02040503050406030204" pitchFamily="18" charset="0"/>
                            </a:rPr>
                            <m:t>2</m:t>
                          </m:r>
                        </m:sub>
                      </m:sSub>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480079" y="1277256"/>
                <a:ext cx="336502" cy="307777"/>
              </a:xfrm>
              <a:prstGeom prst="rect">
                <a:avLst/>
              </a:prstGeom>
              <a:blipFill rotWithShape="0">
                <a:blip r:embed="rId4"/>
                <a:stretch>
                  <a:fillRect l="-18182" r="-7273" b="-16000"/>
                </a:stretch>
              </a:blipFill>
            </p:spPr>
            <p:txBody>
              <a:bodyPr/>
              <a:lstStyle/>
              <a:p>
                <a:r>
                  <a:rPr lang="en-US">
                    <a:noFill/>
                  </a:rPr>
                  <a:t> </a:t>
                </a:r>
              </a:p>
            </p:txBody>
          </p:sp>
        </mc:Fallback>
      </mc:AlternateContent>
      <p:sp>
        <p:nvSpPr>
          <p:cNvPr id="8" name="TextBox 7"/>
          <p:cNvSpPr txBox="1"/>
          <p:nvPr/>
        </p:nvSpPr>
        <p:spPr>
          <a:xfrm>
            <a:off x="957943" y="1277256"/>
            <a:ext cx="5312228" cy="400110"/>
          </a:xfrm>
          <a:prstGeom prst="rect">
            <a:avLst/>
          </a:prstGeom>
          <a:noFill/>
        </p:spPr>
        <p:txBody>
          <a:bodyPr wrap="square" rtlCol="0">
            <a:spAutoFit/>
          </a:bodyPr>
          <a:lstStyle/>
          <a:p>
            <a:r>
              <a:rPr lang="en-US" sz="2000" dirty="0" smtClean="0"/>
              <a:t>Is the </a:t>
            </a:r>
            <a:r>
              <a:rPr lang="en-US" sz="2000" dirty="0"/>
              <a:t>output resistance of </a:t>
            </a:r>
            <a:r>
              <a:rPr lang="en-US" sz="2000" dirty="0" smtClean="0"/>
              <a:t>the second </a:t>
            </a:r>
            <a:r>
              <a:rPr lang="en-US" sz="2000" dirty="0"/>
              <a:t>stage</a:t>
            </a:r>
          </a:p>
        </p:txBody>
      </p:sp>
      <p:pic>
        <p:nvPicPr>
          <p:cNvPr id="9" name="Picture 8"/>
          <p:cNvPicPr>
            <a:picLocks noChangeAspect="1"/>
          </p:cNvPicPr>
          <p:nvPr/>
        </p:nvPicPr>
        <p:blipFill rotWithShape="1">
          <a:blip r:embed="rId5"/>
          <a:srcRect r="2532" b="6689"/>
          <a:stretch/>
        </p:blipFill>
        <p:spPr>
          <a:xfrm>
            <a:off x="5829194" y="1337470"/>
            <a:ext cx="1616635" cy="317159"/>
          </a:xfrm>
          <a:prstGeom prst="rect">
            <a:avLst/>
          </a:prstGeom>
        </p:spPr>
      </p:pic>
      <p:sp>
        <p:nvSpPr>
          <p:cNvPr id="10" name="Rectangle 9"/>
          <p:cNvSpPr/>
          <p:nvPr/>
        </p:nvSpPr>
        <p:spPr>
          <a:xfrm>
            <a:off x="480079" y="2085922"/>
            <a:ext cx="5577168" cy="369332"/>
          </a:xfrm>
          <a:prstGeom prst="rect">
            <a:avLst/>
          </a:prstGeom>
        </p:spPr>
        <p:txBody>
          <a:bodyPr wrap="none">
            <a:spAutoFit/>
          </a:bodyPr>
          <a:lstStyle/>
          <a:p>
            <a:r>
              <a:rPr lang="en-US" b="0" i="1" u="none" strike="noStrike" baseline="0" dirty="0" smtClean="0">
                <a:latin typeface="TimesNewRoman,Italic"/>
              </a:rPr>
              <a:t>C</a:t>
            </a:r>
            <a:r>
              <a:rPr lang="en-US" sz="1200" b="0" i="0" u="none" strike="noStrike" baseline="0" dirty="0" smtClean="0">
                <a:latin typeface="Times" panose="02020603050405020304" pitchFamily="18" charset="0"/>
              </a:rPr>
              <a:t>2</a:t>
            </a:r>
            <a:r>
              <a:rPr lang="en-US" sz="800" b="0" i="0" u="none" strike="noStrike" baseline="0" dirty="0" smtClean="0">
                <a:latin typeface="Times" panose="02020603050405020304" pitchFamily="18" charset="0"/>
              </a:rPr>
              <a:t> </a:t>
            </a:r>
            <a:r>
              <a:rPr lang="en-US" b="0" i="0" u="none" strike="noStrike" baseline="0" dirty="0" smtClean="0">
                <a:latin typeface="Times" panose="02020603050405020304" pitchFamily="18" charset="0"/>
              </a:rPr>
              <a:t>is the total capacitance at the output node of the op amp</a:t>
            </a:r>
            <a:endParaRPr lang="en-US" dirty="0"/>
          </a:p>
        </p:txBody>
      </p:sp>
      <p:pic>
        <p:nvPicPr>
          <p:cNvPr id="11" name="Picture 10"/>
          <p:cNvPicPr>
            <a:picLocks noChangeAspect="1"/>
          </p:cNvPicPr>
          <p:nvPr/>
        </p:nvPicPr>
        <p:blipFill>
          <a:blip r:embed="rId6"/>
          <a:stretch>
            <a:fillRect/>
          </a:stretch>
        </p:blipFill>
        <p:spPr>
          <a:xfrm>
            <a:off x="1155795" y="2639433"/>
            <a:ext cx="4301443" cy="448753"/>
          </a:xfrm>
          <a:prstGeom prst="rect">
            <a:avLst/>
          </a:prstGeom>
        </p:spPr>
      </p:pic>
      <p:pic>
        <p:nvPicPr>
          <p:cNvPr id="12" name="Picture 11"/>
          <p:cNvPicPr>
            <a:picLocks noChangeAspect="1"/>
          </p:cNvPicPr>
          <p:nvPr/>
        </p:nvPicPr>
        <p:blipFill>
          <a:blip r:embed="rId7"/>
          <a:stretch>
            <a:fillRect/>
          </a:stretch>
        </p:blipFill>
        <p:spPr>
          <a:xfrm>
            <a:off x="480079" y="4031711"/>
            <a:ext cx="8068835" cy="2586801"/>
          </a:xfrm>
          <a:prstGeom prst="rect">
            <a:avLst/>
          </a:prstGeom>
        </p:spPr>
      </p:pic>
    </p:spTree>
    <p:extLst>
      <p:ext uri="{BB962C8B-B14F-4D97-AF65-F5344CB8AC3E}">
        <p14:creationId xmlns:p14="http://schemas.microsoft.com/office/powerpoint/2010/main" val="17564569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5396" y="0"/>
            <a:ext cx="5956651" cy="1756229"/>
          </a:xfrm>
          <a:prstGeom prst="rect">
            <a:avLst/>
          </a:prstGeom>
        </p:spPr>
      </p:pic>
      <p:pic>
        <p:nvPicPr>
          <p:cNvPr id="5" name="Picture 4"/>
          <p:cNvPicPr>
            <a:picLocks noChangeAspect="1"/>
          </p:cNvPicPr>
          <p:nvPr/>
        </p:nvPicPr>
        <p:blipFill>
          <a:blip r:embed="rId3"/>
          <a:stretch>
            <a:fillRect/>
          </a:stretch>
        </p:blipFill>
        <p:spPr>
          <a:xfrm>
            <a:off x="125396" y="4171350"/>
            <a:ext cx="11662507" cy="1823050"/>
          </a:xfrm>
          <a:prstGeom prst="rect">
            <a:avLst/>
          </a:prstGeom>
        </p:spPr>
      </p:pic>
      <p:pic>
        <p:nvPicPr>
          <p:cNvPr id="6" name="Picture 5"/>
          <p:cNvPicPr>
            <a:picLocks noChangeAspect="1"/>
          </p:cNvPicPr>
          <p:nvPr/>
        </p:nvPicPr>
        <p:blipFill>
          <a:blip r:embed="rId4"/>
          <a:stretch>
            <a:fillRect/>
          </a:stretch>
        </p:blipFill>
        <p:spPr>
          <a:xfrm>
            <a:off x="5686789" y="5521534"/>
            <a:ext cx="3601911" cy="1213095"/>
          </a:xfrm>
          <a:prstGeom prst="rect">
            <a:avLst/>
          </a:prstGeom>
        </p:spPr>
      </p:pic>
      <p:pic>
        <p:nvPicPr>
          <p:cNvPr id="7" name="Picture 6"/>
          <p:cNvPicPr>
            <a:picLocks noChangeAspect="1"/>
          </p:cNvPicPr>
          <p:nvPr/>
        </p:nvPicPr>
        <p:blipFill>
          <a:blip r:embed="rId5"/>
          <a:stretch>
            <a:fillRect/>
          </a:stretch>
        </p:blipFill>
        <p:spPr>
          <a:xfrm>
            <a:off x="4515050" y="1756229"/>
            <a:ext cx="7459235" cy="2391368"/>
          </a:xfrm>
          <a:prstGeom prst="rect">
            <a:avLst/>
          </a:prstGeom>
        </p:spPr>
      </p:pic>
    </p:spTree>
    <p:extLst>
      <p:ext uri="{BB962C8B-B14F-4D97-AF65-F5344CB8AC3E}">
        <p14:creationId xmlns:p14="http://schemas.microsoft.com/office/powerpoint/2010/main" val="1910689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p:cNvPicPr>
            <a:picLocks noChangeAspect="1" noChangeArrowheads="1"/>
          </p:cNvPicPr>
          <p:nvPr/>
        </p:nvPicPr>
        <p:blipFill rotWithShape="1">
          <a:blip r:embed="rId2" cstate="print"/>
          <a:srcRect t="20872" b="62109"/>
          <a:stretch/>
        </p:blipFill>
        <p:spPr bwMode="auto">
          <a:xfrm>
            <a:off x="123825" y="1468416"/>
            <a:ext cx="8286750" cy="943429"/>
          </a:xfrm>
          <a:prstGeom prst="rect">
            <a:avLst/>
          </a:prstGeom>
          <a:noFill/>
          <a:ln w="9525">
            <a:noFill/>
            <a:miter lim="800000"/>
            <a:headEnd/>
            <a:tailEnd/>
          </a:ln>
        </p:spPr>
      </p:pic>
      <p:pic>
        <p:nvPicPr>
          <p:cNvPr id="6" name="Picture 2"/>
          <p:cNvPicPr>
            <a:picLocks noChangeAspect="1" noChangeArrowheads="1"/>
          </p:cNvPicPr>
          <p:nvPr/>
        </p:nvPicPr>
        <p:blipFill rotWithShape="1">
          <a:blip r:embed="rId2" cstate="print"/>
          <a:srcRect t="74546"/>
          <a:stretch/>
        </p:blipFill>
        <p:spPr bwMode="auto">
          <a:xfrm>
            <a:off x="123825" y="5446939"/>
            <a:ext cx="8286750" cy="1411061"/>
          </a:xfrm>
          <a:prstGeom prst="rect">
            <a:avLst/>
          </a:prstGeom>
          <a:noFill/>
          <a:ln w="9525">
            <a:noFill/>
            <a:miter lim="800000"/>
            <a:headEnd/>
            <a:tailEnd/>
          </a:ln>
        </p:spPr>
      </p:pic>
      <p:grpSp>
        <p:nvGrpSpPr>
          <p:cNvPr id="2" name="Group 1"/>
          <p:cNvGrpSpPr/>
          <p:nvPr/>
        </p:nvGrpSpPr>
        <p:grpSpPr>
          <a:xfrm>
            <a:off x="123825" y="36738"/>
            <a:ext cx="11942977" cy="2517776"/>
            <a:chOff x="123825" y="36738"/>
            <a:chExt cx="11942977" cy="2517776"/>
          </a:xfrm>
        </p:grpSpPr>
        <p:pic>
          <p:nvPicPr>
            <p:cNvPr id="3" name="Picture 2"/>
            <p:cNvPicPr>
              <a:picLocks noChangeAspect="1" noChangeArrowheads="1"/>
            </p:cNvPicPr>
            <p:nvPr/>
          </p:nvPicPr>
          <p:blipFill rotWithShape="1">
            <a:blip r:embed="rId2" cstate="print"/>
            <a:srcRect b="81353"/>
            <a:stretch/>
          </p:blipFill>
          <p:spPr bwMode="auto">
            <a:xfrm>
              <a:off x="123825" y="36738"/>
              <a:ext cx="8286750" cy="1033689"/>
            </a:xfrm>
            <a:prstGeom prst="rect">
              <a:avLst/>
            </a:prstGeom>
            <a:noFill/>
            <a:ln w="9525">
              <a:noFill/>
              <a:miter lim="800000"/>
              <a:headEnd/>
              <a:tailEnd/>
            </a:ln>
          </p:spPr>
        </p:pic>
        <p:pic>
          <p:nvPicPr>
            <p:cNvPr id="7" name="Picture 6"/>
            <p:cNvPicPr>
              <a:picLocks noChangeAspect="1" noChangeArrowheads="1"/>
            </p:cNvPicPr>
            <p:nvPr/>
          </p:nvPicPr>
          <p:blipFill rotWithShape="1">
            <a:blip r:embed="rId3" cstate="print"/>
            <a:srcRect l="15868" r="14282" b="42697"/>
            <a:stretch/>
          </p:blipFill>
          <p:spPr bwMode="auto">
            <a:xfrm>
              <a:off x="8604691" y="36738"/>
              <a:ext cx="3462111" cy="2517776"/>
            </a:xfrm>
            <a:prstGeom prst="rect">
              <a:avLst/>
            </a:prstGeom>
            <a:noFill/>
            <a:ln w="9525">
              <a:noFill/>
              <a:miter lim="800000"/>
              <a:headEnd/>
              <a:tailEnd/>
            </a:ln>
          </p:spPr>
        </p:pic>
      </p:grpSp>
      <p:grpSp>
        <p:nvGrpSpPr>
          <p:cNvPr id="9" name="Group 8"/>
          <p:cNvGrpSpPr/>
          <p:nvPr/>
        </p:nvGrpSpPr>
        <p:grpSpPr>
          <a:xfrm>
            <a:off x="123825" y="2809835"/>
            <a:ext cx="11836130" cy="1992062"/>
            <a:chOff x="123825" y="2809835"/>
            <a:chExt cx="11836130" cy="1992062"/>
          </a:xfrm>
        </p:grpSpPr>
        <p:pic>
          <p:nvPicPr>
            <p:cNvPr id="4" name="Picture 2"/>
            <p:cNvPicPr>
              <a:picLocks noChangeAspect="1" noChangeArrowheads="1"/>
            </p:cNvPicPr>
            <p:nvPr/>
          </p:nvPicPr>
          <p:blipFill rotWithShape="1">
            <a:blip r:embed="rId2" cstate="print"/>
            <a:srcRect t="41033" b="45876"/>
            <a:stretch/>
          </p:blipFill>
          <p:spPr bwMode="auto">
            <a:xfrm>
              <a:off x="123825" y="2809835"/>
              <a:ext cx="8286750" cy="725715"/>
            </a:xfrm>
            <a:prstGeom prst="rect">
              <a:avLst/>
            </a:prstGeom>
            <a:noFill/>
            <a:ln w="9525">
              <a:noFill/>
              <a:miter lim="800000"/>
              <a:headEnd/>
              <a:tailEnd/>
            </a:ln>
          </p:spPr>
        </p:pic>
        <p:pic>
          <p:nvPicPr>
            <p:cNvPr id="5" name="Picture 2"/>
            <p:cNvPicPr>
              <a:picLocks noChangeAspect="1" noChangeArrowheads="1"/>
            </p:cNvPicPr>
            <p:nvPr/>
          </p:nvPicPr>
          <p:blipFill rotWithShape="1">
            <a:blip r:embed="rId2" cstate="print"/>
            <a:srcRect t="57527" b="29644"/>
            <a:stretch/>
          </p:blipFill>
          <p:spPr bwMode="auto">
            <a:xfrm>
              <a:off x="123825" y="4090696"/>
              <a:ext cx="8286750" cy="711201"/>
            </a:xfrm>
            <a:prstGeom prst="rect">
              <a:avLst/>
            </a:prstGeom>
            <a:noFill/>
            <a:ln w="9525">
              <a:noFill/>
              <a:miter lim="800000"/>
              <a:headEnd/>
              <a:tailEnd/>
            </a:ln>
          </p:spPr>
        </p:pic>
        <p:pic>
          <p:nvPicPr>
            <p:cNvPr id="8" name="Picture 2"/>
            <p:cNvPicPr>
              <a:picLocks noChangeAspect="1" noChangeArrowheads="1"/>
            </p:cNvPicPr>
            <p:nvPr/>
          </p:nvPicPr>
          <p:blipFill rotWithShape="1">
            <a:blip r:embed="rId3" cstate="print"/>
            <a:srcRect t="59422"/>
            <a:stretch/>
          </p:blipFill>
          <p:spPr bwMode="auto">
            <a:xfrm>
              <a:off x="8604691" y="2965674"/>
              <a:ext cx="3355264" cy="1819377"/>
            </a:xfrm>
            <a:prstGeom prst="rect">
              <a:avLst/>
            </a:prstGeom>
            <a:noFill/>
            <a:ln w="9525">
              <a:noFill/>
              <a:miter lim="800000"/>
              <a:headEnd/>
              <a:tailEnd/>
            </a:ln>
          </p:spPr>
        </p:pic>
      </p:grpSp>
    </p:spTree>
    <p:extLst>
      <p:ext uri="{BB962C8B-B14F-4D97-AF65-F5344CB8AC3E}">
        <p14:creationId xmlns:p14="http://schemas.microsoft.com/office/powerpoint/2010/main" val="93332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8546"/>
                                        </p:tgtEl>
                                        <p:attrNameLst>
                                          <p:attrName>style.visibility</p:attrName>
                                        </p:attrNameLst>
                                      </p:cBhvr>
                                      <p:to>
                                        <p:strVal val="visible"/>
                                      </p:to>
                                    </p:set>
                                    <p:animEffect transition="in" filter="wipe(left)">
                                      <p:cBhvr>
                                        <p:cTn id="12" dur="500"/>
                                        <p:tgtEl>
                                          <p:spTgt spid="1085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0797" y="537029"/>
            <a:ext cx="7586394" cy="2438569"/>
          </a:xfrm>
          <a:prstGeom prst="rect">
            <a:avLst/>
          </a:prstGeom>
        </p:spPr>
      </p:pic>
    </p:spTree>
    <p:extLst>
      <p:ext uri="{BB962C8B-B14F-4D97-AF65-F5344CB8AC3E}">
        <p14:creationId xmlns:p14="http://schemas.microsoft.com/office/powerpoint/2010/main" val="27529854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lstStyle/>
          <a:p>
            <a:pPr algn="ctr"/>
            <a:r>
              <a:rPr lang="en-US" b="1" dirty="0"/>
              <a:t>Frequency Response of the Bipolar Op </a:t>
            </a:r>
            <a:r>
              <a:rPr lang="en-US" b="1" dirty="0" smtClean="0"/>
              <a:t>Amp </a:t>
            </a:r>
            <a:endParaRPr lang="en-US" dirty="0"/>
          </a:p>
        </p:txBody>
      </p:sp>
      <p:pic>
        <p:nvPicPr>
          <p:cNvPr id="4" name="Picture 3"/>
          <p:cNvPicPr>
            <a:picLocks noChangeAspect="1"/>
          </p:cNvPicPr>
          <p:nvPr/>
        </p:nvPicPr>
        <p:blipFill>
          <a:blip r:embed="rId2"/>
          <a:stretch>
            <a:fillRect/>
          </a:stretch>
        </p:blipFill>
        <p:spPr>
          <a:xfrm>
            <a:off x="2569029" y="1030514"/>
            <a:ext cx="7678057" cy="5703504"/>
          </a:xfrm>
          <a:prstGeom prst="rect">
            <a:avLst/>
          </a:prstGeom>
        </p:spPr>
      </p:pic>
    </p:spTree>
    <p:extLst>
      <p:ext uri="{BB962C8B-B14F-4D97-AF65-F5344CB8AC3E}">
        <p14:creationId xmlns:p14="http://schemas.microsoft.com/office/powerpoint/2010/main" val="26312661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42813"/>
            <a:ext cx="4155994" cy="3472843"/>
          </a:xfrm>
          <a:prstGeom prst="rect">
            <a:avLst/>
          </a:prstGeom>
        </p:spPr>
      </p:pic>
      <p:pic>
        <p:nvPicPr>
          <p:cNvPr id="5" name="Picture 4"/>
          <p:cNvPicPr>
            <a:picLocks noChangeAspect="1"/>
          </p:cNvPicPr>
          <p:nvPr/>
        </p:nvPicPr>
        <p:blipFill>
          <a:blip r:embed="rId3"/>
          <a:stretch>
            <a:fillRect/>
          </a:stretch>
        </p:blipFill>
        <p:spPr>
          <a:xfrm>
            <a:off x="0" y="4066563"/>
            <a:ext cx="11725028" cy="2580979"/>
          </a:xfrm>
          <a:prstGeom prst="rect">
            <a:avLst/>
          </a:prstGeom>
        </p:spPr>
      </p:pic>
      <p:pic>
        <p:nvPicPr>
          <p:cNvPr id="6" name="Picture 5"/>
          <p:cNvPicPr>
            <a:picLocks noChangeAspect="1"/>
          </p:cNvPicPr>
          <p:nvPr/>
        </p:nvPicPr>
        <p:blipFill>
          <a:blip r:embed="rId4"/>
          <a:stretch>
            <a:fillRect/>
          </a:stretch>
        </p:blipFill>
        <p:spPr>
          <a:xfrm>
            <a:off x="4155994" y="242812"/>
            <a:ext cx="7424300" cy="3472843"/>
          </a:xfrm>
          <a:prstGeom prst="rect">
            <a:avLst/>
          </a:prstGeom>
        </p:spPr>
      </p:pic>
    </p:spTree>
    <p:extLst>
      <p:ext uri="{BB962C8B-B14F-4D97-AF65-F5344CB8AC3E}">
        <p14:creationId xmlns:p14="http://schemas.microsoft.com/office/powerpoint/2010/main" val="8465796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3828" y="2254478"/>
            <a:ext cx="11451772" cy="2387600"/>
          </a:xfrm>
        </p:spPr>
        <p:txBody>
          <a:bodyPr>
            <a:normAutofit/>
          </a:bodyPr>
          <a:lstStyle/>
          <a:p>
            <a:r>
              <a:rPr lang="en-US" sz="8000" dirty="0" smtClean="0">
                <a:latin typeface="Arial Black" panose="020B0A04020102020204" pitchFamily="34" charset="0"/>
              </a:rPr>
              <a:t>Multi-stage Amplifier</a:t>
            </a:r>
            <a:endParaRPr lang="en-US" sz="8000" dirty="0">
              <a:latin typeface="Arial Black" panose="020B0A04020102020204" pitchFamily="34" charset="0"/>
            </a:endParaRPr>
          </a:p>
        </p:txBody>
      </p:sp>
    </p:spTree>
    <p:extLst>
      <p:ext uri="{BB962C8B-B14F-4D97-AF65-F5344CB8AC3E}">
        <p14:creationId xmlns:p14="http://schemas.microsoft.com/office/powerpoint/2010/main" val="25254165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0986" y="1204686"/>
            <a:ext cx="8479473" cy="4281714"/>
          </a:xfrm>
          <a:prstGeom prst="rect">
            <a:avLst/>
          </a:prstGeom>
        </p:spPr>
      </p:pic>
    </p:spTree>
    <p:extLst>
      <p:ext uri="{BB962C8B-B14F-4D97-AF65-F5344CB8AC3E}">
        <p14:creationId xmlns:p14="http://schemas.microsoft.com/office/powerpoint/2010/main" val="254117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36045" y="1139944"/>
            <a:ext cx="10268983" cy="5224570"/>
          </a:xfrm>
          <a:prstGeom prst="rect">
            <a:avLst/>
          </a:prstGeom>
        </p:spPr>
      </p:pic>
    </p:spTree>
    <p:extLst>
      <p:ext uri="{BB962C8B-B14F-4D97-AF65-F5344CB8AC3E}">
        <p14:creationId xmlns:p14="http://schemas.microsoft.com/office/powerpoint/2010/main" val="37405797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423534"/>
            <a:ext cx="8209953" cy="2205038"/>
          </a:xfrm>
          <a:prstGeom prst="rect">
            <a:avLst/>
          </a:prstGeom>
        </p:spPr>
      </p:pic>
      <p:pic>
        <p:nvPicPr>
          <p:cNvPr id="3" name="Picture 2"/>
          <p:cNvPicPr>
            <a:picLocks noChangeAspect="1"/>
          </p:cNvPicPr>
          <p:nvPr/>
        </p:nvPicPr>
        <p:blipFill>
          <a:blip r:embed="rId3"/>
          <a:stretch>
            <a:fillRect/>
          </a:stretch>
        </p:blipFill>
        <p:spPr>
          <a:xfrm>
            <a:off x="197530" y="4322081"/>
            <a:ext cx="8646549" cy="2281919"/>
          </a:xfrm>
          <a:prstGeom prst="rect">
            <a:avLst/>
          </a:prstGeom>
        </p:spPr>
      </p:pic>
      <p:pic>
        <p:nvPicPr>
          <p:cNvPr id="4" name="Picture 3"/>
          <p:cNvPicPr>
            <a:picLocks noChangeAspect="1"/>
          </p:cNvPicPr>
          <p:nvPr/>
        </p:nvPicPr>
        <p:blipFill rotWithShape="1">
          <a:blip r:embed="rId4"/>
          <a:srcRect t="31186"/>
          <a:stretch/>
        </p:blipFill>
        <p:spPr>
          <a:xfrm>
            <a:off x="6516914" y="-145143"/>
            <a:ext cx="5467830" cy="1899931"/>
          </a:xfrm>
          <a:prstGeom prst="rect">
            <a:avLst/>
          </a:prstGeom>
        </p:spPr>
      </p:pic>
    </p:spTree>
    <p:extLst>
      <p:ext uri="{BB962C8B-B14F-4D97-AF65-F5344CB8AC3E}">
        <p14:creationId xmlns:p14="http://schemas.microsoft.com/office/powerpoint/2010/main" val="364590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2887" y="461281"/>
            <a:ext cx="11659940" cy="2964089"/>
          </a:xfrm>
          <a:prstGeom prst="rect">
            <a:avLst/>
          </a:prstGeom>
        </p:spPr>
      </p:pic>
      <p:sp>
        <p:nvSpPr>
          <p:cNvPr id="3" name="Rectangular Callout 2"/>
          <p:cNvSpPr/>
          <p:nvPr/>
        </p:nvSpPr>
        <p:spPr>
          <a:xfrm>
            <a:off x="1030514" y="4572000"/>
            <a:ext cx="2540000" cy="783771"/>
          </a:xfrm>
          <a:prstGeom prst="wedgeRectCallout">
            <a:avLst>
              <a:gd name="adj1" fmla="val -51690"/>
              <a:gd name="adj2" fmla="val -2856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Wiring Capacitor</a:t>
            </a:r>
            <a:endParaRPr lang="en-US" sz="2400" b="1" dirty="0"/>
          </a:p>
        </p:txBody>
      </p:sp>
      <p:sp>
        <p:nvSpPr>
          <p:cNvPr id="4" name="Rectangular Callout 3"/>
          <p:cNvSpPr/>
          <p:nvPr/>
        </p:nvSpPr>
        <p:spPr>
          <a:xfrm>
            <a:off x="9194800" y="4572000"/>
            <a:ext cx="2540000" cy="783771"/>
          </a:xfrm>
          <a:prstGeom prst="wedgeRectCallout">
            <a:avLst>
              <a:gd name="adj1" fmla="val 26596"/>
              <a:gd name="adj2" fmla="val -3023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t>Wiring Capacitor</a:t>
            </a:r>
            <a:endParaRPr lang="en-US" sz="2400" b="1" dirty="0"/>
          </a:p>
        </p:txBody>
      </p:sp>
      <p:sp>
        <p:nvSpPr>
          <p:cNvPr id="5" name="Rectangular Callout 4"/>
          <p:cNvSpPr/>
          <p:nvPr/>
        </p:nvSpPr>
        <p:spPr>
          <a:xfrm>
            <a:off x="5907314" y="4724400"/>
            <a:ext cx="2540000" cy="783771"/>
          </a:xfrm>
          <a:prstGeom prst="wedgeRectCallout">
            <a:avLst>
              <a:gd name="adj1" fmla="val -51690"/>
              <a:gd name="adj2" fmla="val -2856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Wiring Capacitor</a:t>
            </a:r>
            <a:endParaRPr lang="en-US" sz="2400" b="1" dirty="0"/>
          </a:p>
        </p:txBody>
      </p:sp>
    </p:spTree>
    <p:extLst>
      <p:ext uri="{BB962C8B-B14F-4D97-AF65-F5344CB8AC3E}">
        <p14:creationId xmlns:p14="http://schemas.microsoft.com/office/powerpoint/2010/main" val="5712945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9084"/>
            <a:ext cx="6573888" cy="1864859"/>
          </a:xfrm>
          <a:prstGeom prst="rect">
            <a:avLst/>
          </a:prstGeom>
        </p:spPr>
      </p:pic>
      <p:pic>
        <p:nvPicPr>
          <p:cNvPr id="3" name="Picture 2"/>
          <p:cNvPicPr>
            <a:picLocks noChangeAspect="1"/>
          </p:cNvPicPr>
          <p:nvPr/>
        </p:nvPicPr>
        <p:blipFill>
          <a:blip r:embed="rId3"/>
          <a:stretch>
            <a:fillRect/>
          </a:stretch>
        </p:blipFill>
        <p:spPr>
          <a:xfrm>
            <a:off x="119969" y="2279649"/>
            <a:ext cx="8932411" cy="2016579"/>
          </a:xfrm>
          <a:prstGeom prst="rect">
            <a:avLst/>
          </a:prstGeom>
        </p:spPr>
      </p:pic>
      <p:pic>
        <p:nvPicPr>
          <p:cNvPr id="4" name="Picture 3"/>
          <p:cNvPicPr>
            <a:picLocks noChangeAspect="1"/>
          </p:cNvPicPr>
          <p:nvPr/>
        </p:nvPicPr>
        <p:blipFill>
          <a:blip r:embed="rId4"/>
          <a:stretch>
            <a:fillRect/>
          </a:stretch>
        </p:blipFill>
        <p:spPr>
          <a:xfrm>
            <a:off x="119969" y="4601934"/>
            <a:ext cx="7058874" cy="1900466"/>
          </a:xfrm>
          <a:prstGeom prst="rect">
            <a:avLst/>
          </a:prstGeom>
        </p:spPr>
      </p:pic>
      <p:pic>
        <p:nvPicPr>
          <p:cNvPr id="5" name="Picture 4"/>
          <p:cNvPicPr>
            <a:picLocks noChangeAspect="1"/>
          </p:cNvPicPr>
          <p:nvPr/>
        </p:nvPicPr>
        <p:blipFill>
          <a:blip r:embed="rId5"/>
          <a:stretch>
            <a:fillRect/>
          </a:stretch>
        </p:blipFill>
        <p:spPr>
          <a:xfrm>
            <a:off x="7630660" y="4296228"/>
            <a:ext cx="4163372" cy="506185"/>
          </a:xfrm>
          <a:prstGeom prst="rect">
            <a:avLst/>
          </a:prstGeom>
        </p:spPr>
      </p:pic>
      <p:pic>
        <p:nvPicPr>
          <p:cNvPr id="6" name="Picture 5"/>
          <p:cNvPicPr>
            <a:picLocks noChangeAspect="1"/>
          </p:cNvPicPr>
          <p:nvPr/>
        </p:nvPicPr>
        <p:blipFill>
          <a:blip r:embed="rId6"/>
          <a:stretch>
            <a:fillRect/>
          </a:stretch>
        </p:blipFill>
        <p:spPr>
          <a:xfrm>
            <a:off x="6056993" y="5673725"/>
            <a:ext cx="5855698" cy="1002846"/>
          </a:xfrm>
          <a:prstGeom prst="rect">
            <a:avLst/>
          </a:prstGeom>
        </p:spPr>
      </p:pic>
    </p:spTree>
    <p:extLst>
      <p:ext uri="{BB962C8B-B14F-4D97-AF65-F5344CB8AC3E}">
        <p14:creationId xmlns:p14="http://schemas.microsoft.com/office/powerpoint/2010/main" val="249162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052" name="Picture 2"/>
          <p:cNvPicPr>
            <a:picLocks noChangeAspect="1"/>
          </p:cNvPicPr>
          <p:nvPr/>
        </p:nvPicPr>
        <p:blipFill>
          <a:blip r:embed="rId3" cstate="print"/>
          <a:srcRect/>
          <a:stretch>
            <a:fillRect/>
          </a:stretch>
        </p:blipFill>
        <p:spPr bwMode="auto">
          <a:xfrm>
            <a:off x="1835525" y="1828800"/>
            <a:ext cx="8559051" cy="4343400"/>
          </a:xfrm>
          <a:prstGeom prst="rect">
            <a:avLst/>
          </a:prstGeom>
          <a:noFill/>
          <a:ln w="9525">
            <a:noFill/>
            <a:miter lim="800000"/>
            <a:headEnd/>
            <a:tailEnd/>
          </a:ln>
        </p:spPr>
      </p:pic>
      <p:sp>
        <p:nvSpPr>
          <p:cNvPr id="8" name="TextBox 7"/>
          <p:cNvSpPr txBox="1"/>
          <p:nvPr/>
        </p:nvSpPr>
        <p:spPr>
          <a:xfrm>
            <a:off x="2362200" y="381001"/>
            <a:ext cx="7543800" cy="646331"/>
          </a:xfrm>
          <a:prstGeom prst="rect">
            <a:avLst/>
          </a:prstGeom>
          <a:solidFill>
            <a:srgbClr val="FFFF00"/>
          </a:solidFill>
          <a:ln w="76200">
            <a:solidFill>
              <a:schemeClr val="tx1"/>
            </a:solidFill>
          </a:ln>
        </p:spPr>
        <p:txBody>
          <a:bodyPr wrap="square" rtlCol="0">
            <a:spAutoFit/>
          </a:bodyPr>
          <a:lstStyle/>
          <a:p>
            <a:r>
              <a:rPr lang="en-US" sz="3600" b="1" dirty="0"/>
              <a:t>BJT FREQUENCY RESPONSE SUMMARY</a:t>
            </a:r>
          </a:p>
        </p:txBody>
      </p:sp>
    </p:spTree>
    <p:extLst>
      <p:ext uri="{BB962C8B-B14F-4D97-AF65-F5344CB8AC3E}">
        <p14:creationId xmlns:p14="http://schemas.microsoft.com/office/powerpoint/2010/main" val="11344755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714" y="130501"/>
            <a:ext cx="6347516" cy="1103254"/>
          </a:xfrm>
        </p:spPr>
        <p:txBody>
          <a:bodyPr>
            <a:normAutofit fontScale="90000"/>
          </a:bodyPr>
          <a:lstStyle/>
          <a:p>
            <a:r>
              <a:rPr lang="en-US" dirty="0" smtClean="0">
                <a:latin typeface="Arial Black" panose="020B0A04020102020204" pitchFamily="34" charset="0"/>
              </a:rPr>
              <a:t>Types of </a:t>
            </a:r>
            <a:br>
              <a:rPr lang="en-US" dirty="0" smtClean="0">
                <a:latin typeface="Arial Black" panose="020B0A04020102020204" pitchFamily="34" charset="0"/>
              </a:rPr>
            </a:br>
            <a:r>
              <a:rPr lang="en-US" dirty="0" smtClean="0">
                <a:latin typeface="Arial Black" panose="020B0A04020102020204" pitchFamily="34" charset="0"/>
              </a:rPr>
              <a:t>internal Capacitances</a:t>
            </a:r>
            <a:endParaRPr lang="en-US" dirty="0">
              <a:latin typeface="Arial Black" panose="020B0A04020102020204" pitchFamily="34" charset="0"/>
            </a:endParaRPr>
          </a:p>
        </p:txBody>
      </p:sp>
      <p:pic>
        <p:nvPicPr>
          <p:cNvPr id="741378" name="Picture 2"/>
          <p:cNvPicPr>
            <a:picLocks noChangeAspect="1" noChangeArrowheads="1"/>
          </p:cNvPicPr>
          <p:nvPr/>
        </p:nvPicPr>
        <p:blipFill>
          <a:blip r:embed="rId2" cstate="print"/>
          <a:srcRect/>
          <a:stretch>
            <a:fillRect/>
          </a:stretch>
        </p:blipFill>
        <p:spPr bwMode="auto">
          <a:xfrm>
            <a:off x="105256" y="4931035"/>
            <a:ext cx="6762115" cy="438150"/>
          </a:xfrm>
          <a:prstGeom prst="rect">
            <a:avLst/>
          </a:prstGeom>
          <a:noFill/>
          <a:ln w="9525">
            <a:noFill/>
            <a:miter lim="800000"/>
            <a:headEnd/>
            <a:tailEnd/>
          </a:ln>
        </p:spPr>
      </p:pic>
      <p:pic>
        <p:nvPicPr>
          <p:cNvPr id="741379" name="Picture 3"/>
          <p:cNvPicPr>
            <a:picLocks noChangeAspect="1" noChangeArrowheads="1"/>
          </p:cNvPicPr>
          <p:nvPr/>
        </p:nvPicPr>
        <p:blipFill>
          <a:blip r:embed="rId3" cstate="print"/>
          <a:srcRect/>
          <a:stretch>
            <a:fillRect/>
          </a:stretch>
        </p:blipFill>
        <p:spPr bwMode="auto">
          <a:xfrm>
            <a:off x="161771" y="5492943"/>
            <a:ext cx="6705600" cy="508482"/>
          </a:xfrm>
          <a:prstGeom prst="rect">
            <a:avLst/>
          </a:prstGeom>
          <a:noFill/>
          <a:ln w="9525">
            <a:noFill/>
            <a:miter lim="800000"/>
            <a:headEnd/>
            <a:tailEnd/>
          </a:ln>
        </p:spPr>
      </p:pic>
      <p:pic>
        <p:nvPicPr>
          <p:cNvPr id="741380" name="Picture 4"/>
          <p:cNvPicPr>
            <a:picLocks noChangeAspect="1" noChangeArrowheads="1"/>
          </p:cNvPicPr>
          <p:nvPr/>
        </p:nvPicPr>
        <p:blipFill>
          <a:blip r:embed="rId4" cstate="print"/>
          <a:srcRect/>
          <a:stretch>
            <a:fillRect/>
          </a:stretch>
        </p:blipFill>
        <p:spPr bwMode="auto">
          <a:xfrm>
            <a:off x="209714" y="6248942"/>
            <a:ext cx="6629400" cy="431682"/>
          </a:xfrm>
          <a:prstGeom prst="rect">
            <a:avLst/>
          </a:prstGeom>
          <a:noFill/>
          <a:ln w="9525">
            <a:noFill/>
            <a:miter lim="800000"/>
            <a:headEnd/>
            <a:tailEnd/>
          </a:ln>
        </p:spPr>
      </p:pic>
      <p:pic>
        <p:nvPicPr>
          <p:cNvPr id="3" name="Picture 2"/>
          <p:cNvPicPr>
            <a:picLocks noChangeAspect="1"/>
          </p:cNvPicPr>
          <p:nvPr/>
        </p:nvPicPr>
        <p:blipFill>
          <a:blip r:embed="rId5"/>
          <a:stretch>
            <a:fillRect/>
          </a:stretch>
        </p:blipFill>
        <p:spPr>
          <a:xfrm>
            <a:off x="6867372" y="246743"/>
            <a:ext cx="5324628" cy="4807626"/>
          </a:xfrm>
          <a:prstGeom prst="rect">
            <a:avLst/>
          </a:prstGeom>
        </p:spPr>
      </p:pic>
      <p:grpSp>
        <p:nvGrpSpPr>
          <p:cNvPr id="5" name="Group 4"/>
          <p:cNvGrpSpPr/>
          <p:nvPr/>
        </p:nvGrpSpPr>
        <p:grpSpPr>
          <a:xfrm>
            <a:off x="105256" y="4931035"/>
            <a:ext cx="9222655" cy="1070390"/>
            <a:chOff x="105256" y="4931035"/>
            <a:chExt cx="9222655" cy="1070390"/>
          </a:xfrm>
        </p:grpSpPr>
        <p:pic>
          <p:nvPicPr>
            <p:cNvPr id="741382" name="Picture 6"/>
            <p:cNvPicPr>
              <a:picLocks noChangeAspect="1" noChangeArrowheads="1"/>
            </p:cNvPicPr>
            <p:nvPr/>
          </p:nvPicPr>
          <p:blipFill>
            <a:blip r:embed="rId6" cstate="print"/>
            <a:srcRect/>
            <a:stretch>
              <a:fillRect/>
            </a:stretch>
          </p:blipFill>
          <p:spPr bwMode="auto">
            <a:xfrm>
              <a:off x="7044202" y="5114391"/>
              <a:ext cx="2283709" cy="509588"/>
            </a:xfrm>
            <a:prstGeom prst="rect">
              <a:avLst/>
            </a:prstGeom>
            <a:noFill/>
            <a:ln w="9525">
              <a:noFill/>
              <a:miter lim="800000"/>
              <a:headEnd/>
              <a:tailEnd/>
            </a:ln>
          </p:spPr>
        </p:pic>
        <p:sp>
          <p:nvSpPr>
            <p:cNvPr id="4" name="Rounded Rectangle 3"/>
            <p:cNvSpPr/>
            <p:nvPr/>
          </p:nvSpPr>
          <p:spPr>
            <a:xfrm>
              <a:off x="105256" y="4931035"/>
              <a:ext cx="6762115" cy="1070390"/>
            </a:xfrm>
            <a:prstGeom prst="roundRect">
              <a:avLst/>
            </a:prstGeom>
            <a:solidFill>
              <a:srgbClr val="FF0000">
                <a:alpha val="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21964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4" name="Picture 16"/>
          <p:cNvPicPr>
            <a:picLocks noChangeAspect="1" noChangeArrowheads="1"/>
          </p:cNvPicPr>
          <p:nvPr/>
        </p:nvPicPr>
        <p:blipFill>
          <a:blip r:embed="rId4" cstate="print"/>
          <a:srcRect/>
          <a:stretch>
            <a:fillRect/>
          </a:stretch>
        </p:blipFill>
        <p:spPr bwMode="auto">
          <a:xfrm>
            <a:off x="1905001" y="1066801"/>
            <a:ext cx="8467725" cy="5343525"/>
          </a:xfrm>
          <a:prstGeom prst="rect">
            <a:avLst/>
          </a:prstGeom>
          <a:noFill/>
          <a:ln w="9525">
            <a:noFill/>
            <a:miter lim="800000"/>
            <a:headEnd/>
            <a:tailEnd/>
          </a:ln>
        </p:spPr>
      </p:pic>
      <p:sp>
        <p:nvSpPr>
          <p:cNvPr id="3075" name="Rectangle 13"/>
          <p:cNvSpPr>
            <a:spLocks noChangeArrowheads="1"/>
          </p:cNvSpPr>
          <p:nvPr/>
        </p:nvSpPr>
        <p:spPr bwMode="auto">
          <a:xfrm>
            <a:off x="2362200" y="1371600"/>
            <a:ext cx="4038600" cy="6096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Effect of Coupling Capacitors</a:t>
            </a:r>
          </a:p>
        </p:txBody>
      </p:sp>
      <p:sp>
        <p:nvSpPr>
          <p:cNvPr id="3076" name="Text Box 16"/>
          <p:cNvSpPr txBox="1">
            <a:spLocks noChangeArrowheads="1"/>
          </p:cNvSpPr>
          <p:nvPr/>
        </p:nvSpPr>
        <p:spPr bwMode="auto">
          <a:xfrm>
            <a:off x="2514600" y="1981201"/>
            <a:ext cx="7467600" cy="646331"/>
          </a:xfrm>
          <a:prstGeom prst="rect">
            <a:avLst/>
          </a:prstGeom>
          <a:noFill/>
          <a:ln w="9525">
            <a:noFill/>
            <a:miter lim="800000"/>
            <a:headEnd/>
            <a:tailEnd/>
          </a:ln>
          <a:effectLst/>
        </p:spPr>
        <p:txBody>
          <a:bodyPr>
            <a:spAutoFit/>
          </a:bodyPr>
          <a:lstStyle/>
          <a:p>
            <a:pPr>
              <a:spcBef>
                <a:spcPct val="50000"/>
              </a:spcBef>
            </a:pPr>
            <a:r>
              <a:rPr lang="en-US"/>
              <a:t>Coupling capacitors are in series with the signal and are part of a high-pass filter network. They affect the low-frequency response of the amplifier.</a:t>
            </a:r>
          </a:p>
        </p:txBody>
      </p:sp>
      <p:sp>
        <p:nvSpPr>
          <p:cNvPr id="3077" name="Rectangle 17"/>
          <p:cNvSpPr>
            <a:spLocks noChangeArrowheads="1"/>
          </p:cNvSpPr>
          <p:nvPr/>
        </p:nvSpPr>
        <p:spPr bwMode="auto">
          <a:xfrm>
            <a:off x="6705600" y="3200400"/>
            <a:ext cx="3581400" cy="3048000"/>
          </a:xfrm>
          <a:prstGeom prst="rect">
            <a:avLst/>
          </a:prstGeom>
          <a:solidFill>
            <a:schemeClr val="bg1"/>
          </a:solidFill>
          <a:ln w="9525">
            <a:solidFill>
              <a:schemeClr val="tx1"/>
            </a:solidFill>
            <a:miter lim="800000"/>
            <a:headEnd/>
            <a:tailEnd/>
          </a:ln>
          <a:effectLst/>
        </p:spPr>
        <p:txBody>
          <a:bodyPr wrap="none" anchor="ctr"/>
          <a:lstStyle/>
          <a:p>
            <a:endParaRPr lang="en-US"/>
          </a:p>
        </p:txBody>
      </p:sp>
      <p:graphicFrame>
        <p:nvGraphicFramePr>
          <p:cNvPr id="3080" name="Object 21"/>
          <p:cNvGraphicFramePr>
            <a:graphicFrameLocks noChangeAspect="1"/>
          </p:cNvGraphicFramePr>
          <p:nvPr/>
        </p:nvGraphicFramePr>
        <p:xfrm>
          <a:off x="6934201" y="3352800"/>
          <a:ext cx="3121025" cy="2624138"/>
        </p:xfrm>
        <a:graphic>
          <a:graphicData uri="http://schemas.openxmlformats.org/presentationml/2006/ole">
            <mc:AlternateContent xmlns:mc="http://schemas.openxmlformats.org/markup-compatibility/2006">
              <mc:Choice xmlns:v="urn:schemas-microsoft-com:vml" Requires="v">
                <p:oleObj spid="_x0000_s31910" name="CorelDRAW" r:id="rId5" imgW="2159280" imgH="1839600" progId="">
                  <p:embed/>
                </p:oleObj>
              </mc:Choice>
              <mc:Fallback>
                <p:oleObj name="CorelDRAW" r:id="rId5" imgW="2159280" imgH="18396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1" y="3352800"/>
                        <a:ext cx="3121025" cy="2624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0" name="Text Box 18"/>
          <p:cNvSpPr txBox="1">
            <a:spLocks noChangeArrowheads="1"/>
          </p:cNvSpPr>
          <p:nvPr/>
        </p:nvSpPr>
        <p:spPr bwMode="auto">
          <a:xfrm>
            <a:off x="2514600" y="3124200"/>
            <a:ext cx="3886200" cy="707886"/>
          </a:xfrm>
          <a:prstGeom prst="rect">
            <a:avLst/>
          </a:prstGeom>
          <a:noFill/>
          <a:ln w="9525">
            <a:noFill/>
            <a:miter lim="800000"/>
            <a:headEnd/>
            <a:tailEnd/>
          </a:ln>
          <a:effectLst/>
        </p:spPr>
        <p:txBody>
          <a:bodyPr>
            <a:spAutoFit/>
          </a:bodyPr>
          <a:lstStyle/>
          <a:p>
            <a:pPr>
              <a:spcBef>
                <a:spcPct val="50000"/>
              </a:spcBef>
            </a:pPr>
            <a:r>
              <a:rPr lang="en-US" sz="2000"/>
              <a:t>The equivalent circuit for </a:t>
            </a:r>
            <a:r>
              <a:rPr lang="en-US" sz="2000" i="1"/>
              <a:t>C</a:t>
            </a:r>
            <a:r>
              <a:rPr lang="en-US" sz="2000" baseline="-25000"/>
              <a:t>1</a:t>
            </a:r>
            <a:r>
              <a:rPr lang="en-US" sz="2000"/>
              <a:t> is a high-pass filter:</a:t>
            </a:r>
            <a:r>
              <a:rPr lang="en-US"/>
              <a:t> </a:t>
            </a:r>
          </a:p>
        </p:txBody>
      </p:sp>
      <p:sp>
        <p:nvSpPr>
          <p:cNvPr id="3094" name="Rectangle 22"/>
          <p:cNvSpPr>
            <a:spLocks noChangeArrowheads="1"/>
          </p:cNvSpPr>
          <p:nvPr/>
        </p:nvSpPr>
        <p:spPr bwMode="auto">
          <a:xfrm>
            <a:off x="3505200" y="3886200"/>
            <a:ext cx="1981200" cy="1828800"/>
          </a:xfrm>
          <a:prstGeom prst="rect">
            <a:avLst/>
          </a:prstGeom>
          <a:solidFill>
            <a:schemeClr val="bg1"/>
          </a:solidFill>
          <a:ln w="9525">
            <a:solidFill>
              <a:schemeClr val="tx1"/>
            </a:solidFill>
            <a:miter lim="800000"/>
            <a:headEnd/>
            <a:tailEnd/>
          </a:ln>
          <a:effectLst/>
        </p:spPr>
        <p:txBody>
          <a:bodyPr wrap="none" anchor="ctr"/>
          <a:lstStyle/>
          <a:p>
            <a:endParaRPr lang="en-US"/>
          </a:p>
        </p:txBody>
      </p:sp>
      <p:graphicFrame>
        <p:nvGraphicFramePr>
          <p:cNvPr id="3095" name="Object 23"/>
          <p:cNvGraphicFramePr>
            <a:graphicFrameLocks noChangeAspect="1"/>
          </p:cNvGraphicFramePr>
          <p:nvPr/>
        </p:nvGraphicFramePr>
        <p:xfrm>
          <a:off x="3657600" y="3962400"/>
          <a:ext cx="1519238" cy="1676400"/>
        </p:xfrm>
        <a:graphic>
          <a:graphicData uri="http://schemas.openxmlformats.org/presentationml/2006/ole">
            <mc:AlternateContent xmlns:mc="http://schemas.openxmlformats.org/markup-compatibility/2006">
              <mc:Choice xmlns:v="urn:schemas-microsoft-com:vml" Requires="v">
                <p:oleObj spid="_x0000_s31911" name="CorelDRAW" r:id="rId7" imgW="1046160" imgH="1171080" progId="">
                  <p:embed/>
                </p:oleObj>
              </mc:Choice>
              <mc:Fallback>
                <p:oleObj name="CorelDRAW" r:id="rId7" imgW="1046160" imgH="117108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3962400"/>
                        <a:ext cx="1519238"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02" name="Text Box 30"/>
          <p:cNvSpPr txBox="1">
            <a:spLocks noChangeArrowheads="1"/>
          </p:cNvSpPr>
          <p:nvPr/>
        </p:nvSpPr>
        <p:spPr bwMode="auto">
          <a:xfrm>
            <a:off x="2590800" y="5715001"/>
            <a:ext cx="3886200" cy="701675"/>
          </a:xfrm>
          <a:prstGeom prst="rect">
            <a:avLst/>
          </a:prstGeom>
          <a:noFill/>
          <a:ln w="9525">
            <a:noFill/>
            <a:miter lim="800000"/>
            <a:headEnd/>
            <a:tailEnd/>
          </a:ln>
          <a:effectLst/>
        </p:spPr>
        <p:txBody>
          <a:bodyPr>
            <a:spAutoFit/>
          </a:bodyPr>
          <a:lstStyle/>
          <a:p>
            <a:pPr>
              <a:spcBef>
                <a:spcPct val="50000"/>
              </a:spcBef>
            </a:pPr>
            <a:r>
              <a:rPr lang="en-US" sz="2000" i="1"/>
              <a:t>C</a:t>
            </a:r>
            <a:r>
              <a:rPr lang="en-US" sz="2000" baseline="-25000"/>
              <a:t>3</a:t>
            </a:r>
            <a:r>
              <a:rPr lang="en-US" sz="2000"/>
              <a:t> and (</a:t>
            </a:r>
            <a:r>
              <a:rPr lang="en-US" sz="2000" i="1"/>
              <a:t>R</a:t>
            </a:r>
            <a:r>
              <a:rPr lang="en-US" sz="2000" baseline="-25000"/>
              <a:t>C </a:t>
            </a:r>
            <a:r>
              <a:rPr lang="en-US" sz="2000"/>
              <a:t>+ </a:t>
            </a:r>
            <a:r>
              <a:rPr lang="en-US" sz="2000" i="1"/>
              <a:t>R</a:t>
            </a:r>
            <a:r>
              <a:rPr lang="en-US" sz="2000" baseline="-25000"/>
              <a:t>L</a:t>
            </a:r>
            <a:r>
              <a:rPr lang="en-US" sz="2000"/>
              <a:t>) form another high-pass filter.</a:t>
            </a:r>
          </a:p>
        </p:txBody>
      </p:sp>
      <p:sp>
        <p:nvSpPr>
          <p:cNvPr id="3104" name="Line 32"/>
          <p:cNvSpPr>
            <a:spLocks noChangeShapeType="1"/>
          </p:cNvSpPr>
          <p:nvPr/>
        </p:nvSpPr>
        <p:spPr bwMode="auto">
          <a:xfrm>
            <a:off x="6019800" y="3505200"/>
            <a:ext cx="1600200" cy="914400"/>
          </a:xfrm>
          <a:prstGeom prst="line">
            <a:avLst/>
          </a:prstGeom>
          <a:noFill/>
          <a:ln w="9525">
            <a:solidFill>
              <a:srgbClr val="0000FF"/>
            </a:solidFill>
            <a:round/>
            <a:headEnd/>
            <a:tailEnd type="triangle" w="med" len="med"/>
          </a:ln>
          <a:effectLst/>
        </p:spPr>
        <p:txBody>
          <a:bodyPr/>
          <a:lstStyle/>
          <a:p>
            <a:endParaRPr lang="en-US"/>
          </a:p>
        </p:txBody>
      </p:sp>
      <p:sp>
        <p:nvSpPr>
          <p:cNvPr id="3105" name="Line 33"/>
          <p:cNvSpPr>
            <a:spLocks noChangeShapeType="1"/>
          </p:cNvSpPr>
          <p:nvPr/>
        </p:nvSpPr>
        <p:spPr bwMode="auto">
          <a:xfrm flipV="1">
            <a:off x="6324600" y="4419600"/>
            <a:ext cx="2819400" cy="1371600"/>
          </a:xfrm>
          <a:prstGeom prst="line">
            <a:avLst/>
          </a:prstGeom>
          <a:noFill/>
          <a:ln w="9525">
            <a:solidFill>
              <a:srgbClr val="0000FF"/>
            </a:solidFill>
            <a:round/>
            <a:headEnd/>
            <a:tailEnd type="triangle" w="med" len="med"/>
          </a:ln>
          <a:effectLst/>
        </p:spPr>
        <p:txBody>
          <a:bodyPr/>
          <a:lstStyle/>
          <a:p>
            <a:endParaRPr lang="en-US"/>
          </a:p>
        </p:txBody>
      </p:sp>
      <p:sp>
        <p:nvSpPr>
          <p:cNvPr id="15" name="TextBox 14"/>
          <p:cNvSpPr txBox="1"/>
          <p:nvPr/>
        </p:nvSpPr>
        <p:spPr>
          <a:xfrm>
            <a:off x="2590800" y="152400"/>
            <a:ext cx="7010400" cy="523220"/>
          </a:xfrm>
          <a:prstGeom prst="rect">
            <a:avLst/>
          </a:prstGeom>
          <a:solidFill>
            <a:schemeClr val="tx2">
              <a:lumMod val="40000"/>
              <a:lumOff val="60000"/>
            </a:schemeClr>
          </a:solidFill>
          <a:ln w="38100">
            <a:solidFill>
              <a:schemeClr val="tx1"/>
            </a:solidFill>
          </a:ln>
        </p:spPr>
        <p:txBody>
          <a:bodyPr wrap="square" rtlCol="0">
            <a:spAutoFit/>
          </a:bodyPr>
          <a:lstStyle/>
          <a:p>
            <a:r>
              <a:rPr lang="en-US" sz="2800" b="1" dirty="0"/>
              <a:t>Summary of BJT Frequency Response Analysis</a:t>
            </a:r>
          </a:p>
        </p:txBody>
      </p:sp>
    </p:spTree>
    <p:extLst>
      <p:ext uri="{BB962C8B-B14F-4D97-AF65-F5344CB8AC3E}">
        <p14:creationId xmlns:p14="http://schemas.microsoft.com/office/powerpoint/2010/main" val="40163103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90"/>
                                        </p:tgtEl>
                                        <p:attrNameLst>
                                          <p:attrName>style.visibility</p:attrName>
                                        </p:attrNameLst>
                                      </p:cBhvr>
                                      <p:to>
                                        <p:strVal val="visible"/>
                                      </p:to>
                                    </p:set>
                                    <p:anim calcmode="lin" valueType="num">
                                      <p:cBhvr additive="base">
                                        <p:cTn id="7" dur="500" fill="hold"/>
                                        <p:tgtEl>
                                          <p:spTgt spid="3090"/>
                                        </p:tgtEl>
                                        <p:attrNameLst>
                                          <p:attrName>ppt_x</p:attrName>
                                        </p:attrNameLst>
                                      </p:cBhvr>
                                      <p:tavLst>
                                        <p:tav tm="0">
                                          <p:val>
                                            <p:strVal val="0-#ppt_w/2"/>
                                          </p:val>
                                        </p:tav>
                                        <p:tav tm="100000">
                                          <p:val>
                                            <p:strVal val="#ppt_x"/>
                                          </p:val>
                                        </p:tav>
                                      </p:tavLst>
                                    </p:anim>
                                    <p:anim calcmode="lin" valueType="num">
                                      <p:cBhvr additive="base">
                                        <p:cTn id="8" dur="500" fill="hold"/>
                                        <p:tgtEl>
                                          <p:spTgt spid="3090"/>
                                        </p:tgtEl>
                                        <p:attrNameLst>
                                          <p:attrName>ppt_y</p:attrName>
                                        </p:attrNameLst>
                                      </p:cBhvr>
                                      <p:tavLst>
                                        <p:tav tm="0">
                                          <p:val>
                                            <p:strVal val="#ppt_y"/>
                                          </p:val>
                                        </p:tav>
                                        <p:tav tm="100000">
                                          <p:val>
                                            <p:strVal val="#ppt_y"/>
                                          </p:val>
                                        </p:tav>
                                      </p:tavLst>
                                    </p:anim>
                                  </p:childTnLst>
                                </p:cTn>
                              </p:par>
                              <p:par>
                                <p:cTn id="9" presetID="9" presetClass="entr" presetSubtype="0" fill="hold" grpId="0" nodeType="withEffect">
                                  <p:stCondLst>
                                    <p:cond delay="0"/>
                                  </p:stCondLst>
                                  <p:childTnLst>
                                    <p:set>
                                      <p:cBhvr>
                                        <p:cTn id="10" dur="1" fill="hold">
                                          <p:stCondLst>
                                            <p:cond delay="0"/>
                                          </p:stCondLst>
                                        </p:cTn>
                                        <p:tgtEl>
                                          <p:spTgt spid="3094"/>
                                        </p:tgtEl>
                                        <p:attrNameLst>
                                          <p:attrName>style.visibility</p:attrName>
                                        </p:attrNameLst>
                                      </p:cBhvr>
                                      <p:to>
                                        <p:strVal val="visible"/>
                                      </p:to>
                                    </p:set>
                                    <p:animEffect transition="in" filter="dissolve">
                                      <p:cBhvr>
                                        <p:cTn id="11" dur="500"/>
                                        <p:tgtEl>
                                          <p:spTgt spid="3094"/>
                                        </p:tgtEl>
                                      </p:cBhvr>
                                    </p:animEffect>
                                  </p:childTnLst>
                                </p:cTn>
                              </p:par>
                              <p:par>
                                <p:cTn id="12" presetID="9" presetClass="entr" presetSubtype="0" fill="hold" nodeType="withEffect">
                                  <p:stCondLst>
                                    <p:cond delay="0"/>
                                  </p:stCondLst>
                                  <p:childTnLst>
                                    <p:set>
                                      <p:cBhvr>
                                        <p:cTn id="13" dur="1" fill="hold">
                                          <p:stCondLst>
                                            <p:cond delay="0"/>
                                          </p:stCondLst>
                                        </p:cTn>
                                        <p:tgtEl>
                                          <p:spTgt spid="3095"/>
                                        </p:tgtEl>
                                        <p:attrNameLst>
                                          <p:attrName>style.visibility</p:attrName>
                                        </p:attrNameLst>
                                      </p:cBhvr>
                                      <p:to>
                                        <p:strVal val="visible"/>
                                      </p:to>
                                    </p:set>
                                    <p:animEffect transition="in" filter="dissolve">
                                      <p:cBhvr>
                                        <p:cTn id="14" dur="500"/>
                                        <p:tgtEl>
                                          <p:spTgt spid="3095"/>
                                        </p:tgtEl>
                                      </p:cBhvr>
                                    </p:animEffect>
                                  </p:childTnLst>
                                </p:cTn>
                              </p:par>
                            </p:childTnLst>
                          </p:cTn>
                        </p:par>
                        <p:par>
                          <p:cTn id="15" fill="hold" nodeType="afterGroup">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3104"/>
                                        </p:tgtEl>
                                        <p:attrNameLst>
                                          <p:attrName>style.visibility</p:attrName>
                                        </p:attrNameLst>
                                      </p:cBhvr>
                                      <p:to>
                                        <p:strVal val="visible"/>
                                      </p:to>
                                    </p:set>
                                    <p:animEffect transition="in" filter="wipe(left)">
                                      <p:cBhvr>
                                        <p:cTn id="18" dur="500"/>
                                        <p:tgtEl>
                                          <p:spTgt spid="3104"/>
                                        </p:tgtEl>
                                      </p:cBhvr>
                                    </p:animEffect>
                                  </p:childTnLst>
                                  <p:subTnLst>
                                    <p:set>
                                      <p:cBhvr override="childStyle">
                                        <p:cTn dur="1" fill="hold" display="0" masterRel="nextClick" afterEffect="1"/>
                                        <p:tgtEl>
                                          <p:spTgt spid="3104"/>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102"/>
                                        </p:tgtEl>
                                        <p:attrNameLst>
                                          <p:attrName>style.visibility</p:attrName>
                                        </p:attrNameLst>
                                      </p:cBhvr>
                                      <p:to>
                                        <p:strVal val="visible"/>
                                      </p:to>
                                    </p:set>
                                    <p:animEffect transition="in" filter="dissolve">
                                      <p:cBhvr>
                                        <p:cTn id="23" dur="500"/>
                                        <p:tgtEl>
                                          <p:spTgt spid="3102"/>
                                        </p:tgtEl>
                                      </p:cBhvr>
                                    </p:animEffect>
                                  </p:childTnLst>
                                </p:cTn>
                              </p:par>
                            </p:childTnLst>
                          </p:cTn>
                        </p:par>
                        <p:par>
                          <p:cTn id="24" fill="hold" nodeType="afterGroup">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3105"/>
                                        </p:tgtEl>
                                        <p:attrNameLst>
                                          <p:attrName>style.visibility</p:attrName>
                                        </p:attrNameLst>
                                      </p:cBhvr>
                                      <p:to>
                                        <p:strVal val="visible"/>
                                      </p:to>
                                    </p:set>
                                    <p:animEffect transition="in" filter="wipe(left)">
                                      <p:cBhvr>
                                        <p:cTn id="27" dur="500"/>
                                        <p:tgtEl>
                                          <p:spTgt spid="3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0" grpId="0"/>
      <p:bldP spid="3094" grpId="0" animBg="1"/>
      <p:bldP spid="3102" grpId="0"/>
      <p:bldP spid="3104" grpId="0" animBg="1"/>
      <p:bldP spid="3105"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122" name="Picture 17"/>
          <p:cNvPicPr>
            <a:picLocks noChangeAspect="1" noChangeArrowheads="1"/>
          </p:cNvPicPr>
          <p:nvPr/>
        </p:nvPicPr>
        <p:blipFill>
          <a:blip r:embed="rId4" cstate="print"/>
          <a:srcRect/>
          <a:stretch>
            <a:fillRect/>
          </a:stretch>
        </p:blipFill>
        <p:spPr bwMode="auto">
          <a:xfrm>
            <a:off x="1905001" y="1066801"/>
            <a:ext cx="8467725" cy="5343525"/>
          </a:xfrm>
          <a:prstGeom prst="rect">
            <a:avLst/>
          </a:prstGeom>
          <a:noFill/>
          <a:ln w="9525">
            <a:noFill/>
            <a:miter lim="800000"/>
            <a:headEnd/>
            <a:tailEnd/>
          </a:ln>
        </p:spPr>
      </p:pic>
      <p:sp>
        <p:nvSpPr>
          <p:cNvPr id="5123" name="Rectangle 3"/>
          <p:cNvSpPr>
            <a:spLocks noChangeArrowheads="1"/>
          </p:cNvSpPr>
          <p:nvPr/>
        </p:nvSpPr>
        <p:spPr bwMode="auto">
          <a:xfrm>
            <a:off x="2362200" y="1371600"/>
            <a:ext cx="3810000" cy="6096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Effect of Bypass Capacitors</a:t>
            </a:r>
          </a:p>
        </p:txBody>
      </p:sp>
      <p:sp>
        <p:nvSpPr>
          <p:cNvPr id="5124" name="Text Box 4"/>
          <p:cNvSpPr txBox="1">
            <a:spLocks noChangeArrowheads="1"/>
          </p:cNvSpPr>
          <p:nvPr/>
        </p:nvSpPr>
        <p:spPr bwMode="auto">
          <a:xfrm>
            <a:off x="2514600" y="1981200"/>
            <a:ext cx="7467600" cy="923330"/>
          </a:xfrm>
          <a:prstGeom prst="rect">
            <a:avLst/>
          </a:prstGeom>
          <a:noFill/>
          <a:ln w="9525">
            <a:noFill/>
            <a:miter lim="800000"/>
            <a:headEnd/>
            <a:tailEnd/>
          </a:ln>
          <a:effectLst/>
        </p:spPr>
        <p:txBody>
          <a:bodyPr>
            <a:spAutoFit/>
          </a:bodyPr>
          <a:lstStyle/>
          <a:p>
            <a:pPr>
              <a:spcBef>
                <a:spcPct val="50000"/>
              </a:spcBef>
            </a:pPr>
            <a:r>
              <a:rPr lang="en-US"/>
              <a:t>A bypass capacitor causes reduced gain at low-frequencies and has a high-pass filter response. The resistors “seen” by the bypass capacitor include </a:t>
            </a:r>
            <a:r>
              <a:rPr lang="en-US" i="1"/>
              <a:t>R</a:t>
            </a:r>
            <a:r>
              <a:rPr lang="en-US" baseline="-25000"/>
              <a:t>E</a:t>
            </a:r>
            <a:r>
              <a:rPr lang="en-US"/>
              <a:t>, </a:t>
            </a:r>
            <a:r>
              <a:rPr lang="en-US" i="1"/>
              <a:t>r</a:t>
            </a:r>
            <a:r>
              <a:rPr lang="en-US" i="1" baseline="-25000"/>
              <a:t>e</a:t>
            </a:r>
            <a:r>
              <a:rPr lang="en-US">
                <a:latin typeface="Arial Narrow" pitchFamily="34" charset="0"/>
              </a:rPr>
              <a:t>’</a:t>
            </a:r>
            <a:r>
              <a:rPr lang="en-US"/>
              <a:t>, and the bias resistors.</a:t>
            </a:r>
          </a:p>
        </p:txBody>
      </p:sp>
      <p:sp>
        <p:nvSpPr>
          <p:cNvPr id="5125" name="Rectangle 5"/>
          <p:cNvSpPr>
            <a:spLocks noChangeArrowheads="1"/>
          </p:cNvSpPr>
          <p:nvPr/>
        </p:nvSpPr>
        <p:spPr bwMode="auto">
          <a:xfrm>
            <a:off x="6705600" y="3200400"/>
            <a:ext cx="3581400" cy="30480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13326" name="Line 14"/>
          <p:cNvSpPr>
            <a:spLocks noChangeShapeType="1"/>
          </p:cNvSpPr>
          <p:nvPr/>
        </p:nvSpPr>
        <p:spPr bwMode="auto">
          <a:xfrm>
            <a:off x="6324600" y="3505200"/>
            <a:ext cx="2895600" cy="1752600"/>
          </a:xfrm>
          <a:prstGeom prst="line">
            <a:avLst/>
          </a:prstGeom>
          <a:noFill/>
          <a:ln w="9525">
            <a:solidFill>
              <a:srgbClr val="0000FF"/>
            </a:solidFill>
            <a:round/>
            <a:headEnd/>
            <a:tailEnd type="triangle" w="med" len="med"/>
          </a:ln>
          <a:effectLst/>
        </p:spPr>
        <p:txBody>
          <a:bodyPr/>
          <a:lstStyle/>
          <a:p>
            <a:endParaRPr lang="en-US"/>
          </a:p>
        </p:txBody>
      </p:sp>
      <p:graphicFrame>
        <p:nvGraphicFramePr>
          <p:cNvPr id="5129" name="Object 16"/>
          <p:cNvGraphicFramePr>
            <a:graphicFrameLocks noChangeAspect="1"/>
          </p:cNvGraphicFramePr>
          <p:nvPr/>
        </p:nvGraphicFramePr>
        <p:xfrm>
          <a:off x="6934200" y="3316288"/>
          <a:ext cx="3124200" cy="2627312"/>
        </p:xfrm>
        <a:graphic>
          <a:graphicData uri="http://schemas.openxmlformats.org/presentationml/2006/ole">
            <mc:AlternateContent xmlns:mc="http://schemas.openxmlformats.org/markup-compatibility/2006">
              <mc:Choice xmlns:v="urn:schemas-microsoft-com:vml" Requires="v">
                <p:oleObj spid="_x0000_s32934" name="CorelDRAW" r:id="rId5" imgW="2159280" imgH="1839600" progId="">
                  <p:embed/>
                </p:oleObj>
              </mc:Choice>
              <mc:Fallback>
                <p:oleObj name="CorelDRAW" r:id="rId5" imgW="2159280" imgH="18396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3316288"/>
                        <a:ext cx="3124200" cy="2627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30" name="Text Box 10"/>
          <p:cNvSpPr txBox="1">
            <a:spLocks noChangeArrowheads="1"/>
          </p:cNvSpPr>
          <p:nvPr/>
        </p:nvSpPr>
        <p:spPr bwMode="auto">
          <a:xfrm>
            <a:off x="2514600" y="3124200"/>
            <a:ext cx="4114800" cy="707886"/>
          </a:xfrm>
          <a:prstGeom prst="rect">
            <a:avLst/>
          </a:prstGeom>
          <a:noFill/>
          <a:ln w="9525">
            <a:noFill/>
            <a:miter lim="800000"/>
            <a:headEnd/>
            <a:tailEnd/>
          </a:ln>
          <a:effectLst/>
        </p:spPr>
        <p:txBody>
          <a:bodyPr>
            <a:spAutoFit/>
          </a:bodyPr>
          <a:lstStyle/>
          <a:p>
            <a:pPr>
              <a:spcBef>
                <a:spcPct val="50000"/>
              </a:spcBef>
            </a:pPr>
            <a:r>
              <a:rPr lang="en-US" sz="2000"/>
              <a:t>The equivalent high-pass filter for </a:t>
            </a:r>
            <a:r>
              <a:rPr lang="en-US" sz="2000" i="1"/>
              <a:t>C</a:t>
            </a:r>
            <a:r>
              <a:rPr lang="en-US" sz="2000" baseline="-25000"/>
              <a:t>2</a:t>
            </a:r>
            <a:r>
              <a:rPr lang="en-US" sz="2000"/>
              <a:t> is:</a:t>
            </a:r>
            <a:r>
              <a:rPr lang="en-US"/>
              <a:t> </a:t>
            </a:r>
          </a:p>
        </p:txBody>
      </p:sp>
      <p:sp>
        <p:nvSpPr>
          <p:cNvPr id="5131" name="Rectangle 11"/>
          <p:cNvSpPr>
            <a:spLocks noChangeArrowheads="1"/>
          </p:cNvSpPr>
          <p:nvPr/>
        </p:nvSpPr>
        <p:spPr bwMode="auto">
          <a:xfrm>
            <a:off x="3429000" y="3505200"/>
            <a:ext cx="2895600" cy="18288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13334" name="WordArt 22"/>
          <p:cNvSpPr>
            <a:spLocks noChangeArrowheads="1" noChangeShapeType="1" noTextEdit="1"/>
          </p:cNvSpPr>
          <p:nvPr/>
        </p:nvSpPr>
        <p:spPr bwMode="auto">
          <a:xfrm>
            <a:off x="2133600" y="4953000"/>
            <a:ext cx="1085850" cy="546100"/>
          </a:xfrm>
          <a:prstGeom prst="rect">
            <a:avLst/>
          </a:prstGeom>
        </p:spPr>
        <p:txBody>
          <a:bodyPr wrap="none" fromWordArt="1">
            <a:prstTxWarp prst="textSlantUp">
              <a:avLst>
                <a:gd name="adj" fmla="val 32056"/>
              </a:avLst>
            </a:prstTxWarp>
          </a:bodyPr>
          <a:lstStyle/>
          <a:p>
            <a:pPr algn="ctr"/>
            <a:r>
              <a:rPr lang="en-US"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Question:</a:t>
            </a:r>
          </a:p>
        </p:txBody>
      </p:sp>
      <p:sp>
        <p:nvSpPr>
          <p:cNvPr id="13335" name="Text Box 23"/>
          <p:cNvSpPr txBox="1">
            <a:spLocks noChangeArrowheads="1"/>
          </p:cNvSpPr>
          <p:nvPr/>
        </p:nvSpPr>
        <p:spPr bwMode="auto">
          <a:xfrm>
            <a:off x="2514600" y="5334001"/>
            <a:ext cx="4267200" cy="701675"/>
          </a:xfrm>
          <a:prstGeom prst="rect">
            <a:avLst/>
          </a:prstGeom>
          <a:noFill/>
          <a:ln w="9525">
            <a:noFill/>
            <a:miter lim="800000"/>
            <a:headEnd/>
            <a:tailEnd/>
          </a:ln>
          <a:effectLst/>
        </p:spPr>
        <p:txBody>
          <a:bodyPr>
            <a:spAutoFit/>
          </a:bodyPr>
          <a:lstStyle/>
          <a:p>
            <a:pPr>
              <a:spcBef>
                <a:spcPct val="50000"/>
              </a:spcBef>
            </a:pPr>
            <a:r>
              <a:rPr lang="en-US" sz="2000"/>
              <a:t>How would an emitter swamping resistor affect the response?</a:t>
            </a:r>
          </a:p>
        </p:txBody>
      </p:sp>
      <p:sp>
        <p:nvSpPr>
          <p:cNvPr id="13336" name="Text Box 24"/>
          <p:cNvSpPr txBox="1">
            <a:spLocks noChangeArrowheads="1"/>
          </p:cNvSpPr>
          <p:nvPr/>
        </p:nvSpPr>
        <p:spPr bwMode="auto">
          <a:xfrm>
            <a:off x="2514600" y="5943601"/>
            <a:ext cx="4267200" cy="396875"/>
          </a:xfrm>
          <a:prstGeom prst="rect">
            <a:avLst/>
          </a:prstGeom>
          <a:noFill/>
          <a:ln w="9525">
            <a:noFill/>
            <a:miter lim="800000"/>
            <a:headEnd/>
            <a:tailEnd/>
          </a:ln>
          <a:effectLst/>
        </p:spPr>
        <p:txBody>
          <a:bodyPr>
            <a:spAutoFit/>
          </a:bodyPr>
          <a:lstStyle/>
          <a:p>
            <a:pPr>
              <a:spcBef>
                <a:spcPct val="50000"/>
              </a:spcBef>
            </a:pPr>
            <a:r>
              <a:rPr lang="en-US" sz="2000" i="1">
                <a:solidFill>
                  <a:srgbClr val="FF0000"/>
                </a:solidFill>
              </a:rPr>
              <a:t>f</a:t>
            </a:r>
            <a:r>
              <a:rPr lang="en-US" sz="2000" i="1" baseline="-25000">
                <a:solidFill>
                  <a:srgbClr val="FF0000"/>
                </a:solidFill>
              </a:rPr>
              <a:t>c</a:t>
            </a:r>
            <a:r>
              <a:rPr lang="en-US" sz="2000">
                <a:solidFill>
                  <a:srgbClr val="FF0000"/>
                </a:solidFill>
              </a:rPr>
              <a:t> would be lower due to increased </a:t>
            </a:r>
            <a:r>
              <a:rPr lang="en-US" sz="2000" i="1">
                <a:solidFill>
                  <a:srgbClr val="FF0000"/>
                </a:solidFill>
              </a:rPr>
              <a:t>R</a:t>
            </a:r>
            <a:r>
              <a:rPr lang="en-US" sz="2000">
                <a:solidFill>
                  <a:srgbClr val="FF0000"/>
                </a:solidFill>
              </a:rPr>
              <a:t>.</a:t>
            </a:r>
          </a:p>
        </p:txBody>
      </p:sp>
      <p:graphicFrame>
        <p:nvGraphicFramePr>
          <p:cNvPr id="5135" name="Object 26"/>
          <p:cNvGraphicFramePr>
            <a:graphicFrameLocks noChangeAspect="1"/>
          </p:cNvGraphicFramePr>
          <p:nvPr/>
        </p:nvGraphicFramePr>
        <p:xfrm>
          <a:off x="3505200" y="3581400"/>
          <a:ext cx="2667000" cy="1695450"/>
        </p:xfrm>
        <a:graphic>
          <a:graphicData uri="http://schemas.openxmlformats.org/presentationml/2006/ole">
            <mc:AlternateContent xmlns:mc="http://schemas.openxmlformats.org/markup-compatibility/2006">
              <mc:Choice xmlns:v="urn:schemas-microsoft-com:vml" Requires="v">
                <p:oleObj spid="_x0000_s32935" name="CorelDRAW" r:id="rId7" imgW="1817280" imgH="1171080" progId="">
                  <p:embed/>
                </p:oleObj>
              </mc:Choice>
              <mc:Fallback>
                <p:oleObj name="CorelDRAW" r:id="rId7" imgW="1817280" imgH="117108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3581400"/>
                        <a:ext cx="2667000" cy="169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Box 15"/>
          <p:cNvSpPr txBox="1"/>
          <p:nvPr/>
        </p:nvSpPr>
        <p:spPr>
          <a:xfrm>
            <a:off x="2590800" y="152400"/>
            <a:ext cx="7010400" cy="523220"/>
          </a:xfrm>
          <a:prstGeom prst="rect">
            <a:avLst/>
          </a:prstGeom>
          <a:solidFill>
            <a:schemeClr val="tx2">
              <a:lumMod val="40000"/>
              <a:lumOff val="60000"/>
            </a:schemeClr>
          </a:solidFill>
          <a:ln w="38100">
            <a:solidFill>
              <a:schemeClr val="tx1"/>
            </a:solidFill>
          </a:ln>
        </p:spPr>
        <p:txBody>
          <a:bodyPr wrap="square" rtlCol="0">
            <a:spAutoFit/>
          </a:bodyPr>
          <a:lstStyle/>
          <a:p>
            <a:r>
              <a:rPr lang="en-US" sz="2800" b="1" dirty="0"/>
              <a:t>Summary of BJT Frequency Response Analysis</a:t>
            </a:r>
          </a:p>
        </p:txBody>
      </p:sp>
    </p:spTree>
    <p:extLst>
      <p:ext uri="{BB962C8B-B14F-4D97-AF65-F5344CB8AC3E}">
        <p14:creationId xmlns:p14="http://schemas.microsoft.com/office/powerpoint/2010/main" val="3986328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326"/>
                                        </p:tgtEl>
                                        <p:attrNameLst>
                                          <p:attrName>style.visibility</p:attrName>
                                        </p:attrNameLst>
                                      </p:cBhvr>
                                      <p:to>
                                        <p:strVal val="visible"/>
                                      </p:to>
                                    </p:set>
                                    <p:animEffect transition="in" filter="wipe(left)">
                                      <p:cBhvr>
                                        <p:cTn id="7" dur="500"/>
                                        <p:tgtEl>
                                          <p:spTgt spid="13326"/>
                                        </p:tgtEl>
                                      </p:cBhvr>
                                    </p:animEffect>
                                  </p:childTnLst>
                                  <p:subTnLst>
                                    <p:set>
                                      <p:cBhvr override="childStyle">
                                        <p:cTn dur="1" fill="hold" display="0" masterRel="nextClick" afterEffect="1"/>
                                        <p:tgtEl>
                                          <p:spTgt spid="13326"/>
                                        </p:tgtEl>
                                        <p:attrNameLst>
                                          <p:attrName>style.visibility</p:attrName>
                                        </p:attrNameLst>
                                      </p:cBhvr>
                                      <p:to>
                                        <p:strVal val="hidden"/>
                                      </p:to>
                                    </p:set>
                                  </p:sub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334"/>
                                        </p:tgtEl>
                                        <p:attrNameLst>
                                          <p:attrName>style.visibility</p:attrName>
                                        </p:attrNameLst>
                                      </p:cBhvr>
                                      <p:to>
                                        <p:strVal val="visible"/>
                                      </p:to>
                                    </p:set>
                                    <p:animEffect transition="in" filter="dissolve">
                                      <p:cBhvr>
                                        <p:cTn id="12" dur="500"/>
                                        <p:tgtEl>
                                          <p:spTgt spid="133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2" fill="hold" grpId="0" nodeType="clickEffect">
                                  <p:stCondLst>
                                    <p:cond delay="0"/>
                                  </p:stCondLst>
                                  <p:childTnLst>
                                    <p:set>
                                      <p:cBhvr>
                                        <p:cTn id="16" dur="1" fill="hold">
                                          <p:stCondLst>
                                            <p:cond delay="0"/>
                                          </p:stCondLst>
                                        </p:cTn>
                                        <p:tgtEl>
                                          <p:spTgt spid="13335"/>
                                        </p:tgtEl>
                                        <p:attrNameLst>
                                          <p:attrName>style.visibility</p:attrName>
                                        </p:attrNameLst>
                                      </p:cBhvr>
                                      <p:to>
                                        <p:strVal val="visible"/>
                                      </p:to>
                                    </p:set>
                                    <p:anim calcmode="lin" valueType="num">
                                      <p:cBhvr additive="base">
                                        <p:cTn id="17" dur="500" fill="hold"/>
                                        <p:tgtEl>
                                          <p:spTgt spid="13335"/>
                                        </p:tgtEl>
                                        <p:attrNameLst>
                                          <p:attrName>ppt_x</p:attrName>
                                        </p:attrNameLst>
                                      </p:cBhvr>
                                      <p:tavLst>
                                        <p:tav tm="0">
                                          <p:val>
                                            <p:strVal val="0-#ppt_w/2"/>
                                          </p:val>
                                        </p:tav>
                                        <p:tav tm="100000">
                                          <p:val>
                                            <p:strVal val="#ppt_x"/>
                                          </p:val>
                                        </p:tav>
                                      </p:tavLst>
                                    </p:anim>
                                    <p:anim calcmode="lin" valueType="num">
                                      <p:cBhvr additive="base">
                                        <p:cTn id="18" dur="500" fill="hold"/>
                                        <p:tgtEl>
                                          <p:spTgt spid="13335"/>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6" fill="hold" grpId="0" nodeType="clickEffect">
                                  <p:stCondLst>
                                    <p:cond delay="0"/>
                                  </p:stCondLst>
                                  <p:childTnLst>
                                    <p:set>
                                      <p:cBhvr>
                                        <p:cTn id="22" dur="1" fill="hold">
                                          <p:stCondLst>
                                            <p:cond delay="0"/>
                                          </p:stCondLst>
                                        </p:cTn>
                                        <p:tgtEl>
                                          <p:spTgt spid="13336"/>
                                        </p:tgtEl>
                                        <p:attrNameLst>
                                          <p:attrName>style.visibility</p:attrName>
                                        </p:attrNameLst>
                                      </p:cBhvr>
                                      <p:to>
                                        <p:strVal val="visible"/>
                                      </p:to>
                                    </p:set>
                                    <p:anim calcmode="lin" valueType="num">
                                      <p:cBhvr additive="base">
                                        <p:cTn id="23" dur="500" fill="hold"/>
                                        <p:tgtEl>
                                          <p:spTgt spid="13336"/>
                                        </p:tgtEl>
                                        <p:attrNameLst>
                                          <p:attrName>ppt_x</p:attrName>
                                        </p:attrNameLst>
                                      </p:cBhvr>
                                      <p:tavLst>
                                        <p:tav tm="0">
                                          <p:val>
                                            <p:strVal val="1+#ppt_w/2"/>
                                          </p:val>
                                        </p:tav>
                                        <p:tav tm="100000">
                                          <p:val>
                                            <p:strVal val="#ppt_x"/>
                                          </p:val>
                                        </p:tav>
                                      </p:tavLst>
                                    </p:anim>
                                    <p:anim calcmode="lin" valueType="num">
                                      <p:cBhvr additive="base">
                                        <p:cTn id="24" dur="500" fill="hold"/>
                                        <p:tgtEl>
                                          <p:spTgt spid="133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6" grpId="0" animBg="1"/>
      <p:bldP spid="13334" grpId="0" animBg="1"/>
      <p:bldP spid="13335" grpId="0"/>
      <p:bldP spid="13336" grpId="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146" name="Picture 11"/>
          <p:cNvPicPr>
            <a:picLocks noChangeAspect="1" noChangeArrowheads="1"/>
          </p:cNvPicPr>
          <p:nvPr/>
        </p:nvPicPr>
        <p:blipFill>
          <a:blip r:embed="rId4" cstate="print"/>
          <a:srcRect/>
          <a:stretch>
            <a:fillRect/>
          </a:stretch>
        </p:blipFill>
        <p:spPr bwMode="auto">
          <a:xfrm>
            <a:off x="1905001" y="1066801"/>
            <a:ext cx="8467725" cy="5343525"/>
          </a:xfrm>
          <a:prstGeom prst="rect">
            <a:avLst/>
          </a:prstGeom>
          <a:noFill/>
          <a:ln w="9525">
            <a:noFill/>
            <a:miter lim="800000"/>
            <a:headEnd/>
            <a:tailEnd/>
          </a:ln>
        </p:spPr>
      </p:pic>
      <p:sp>
        <p:nvSpPr>
          <p:cNvPr id="6147" name="Rectangle 3"/>
          <p:cNvSpPr>
            <a:spLocks noChangeArrowheads="1"/>
          </p:cNvSpPr>
          <p:nvPr/>
        </p:nvSpPr>
        <p:spPr bwMode="auto">
          <a:xfrm>
            <a:off x="2362200" y="1371600"/>
            <a:ext cx="3048000" cy="6096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Internal Capacitances</a:t>
            </a:r>
          </a:p>
        </p:txBody>
      </p:sp>
      <p:sp>
        <p:nvSpPr>
          <p:cNvPr id="6148" name="Text Box 4"/>
          <p:cNvSpPr txBox="1">
            <a:spLocks noChangeArrowheads="1"/>
          </p:cNvSpPr>
          <p:nvPr/>
        </p:nvSpPr>
        <p:spPr bwMode="auto">
          <a:xfrm>
            <a:off x="2514600" y="1981200"/>
            <a:ext cx="7467600" cy="923330"/>
          </a:xfrm>
          <a:prstGeom prst="rect">
            <a:avLst/>
          </a:prstGeom>
          <a:noFill/>
          <a:ln w="9525">
            <a:noFill/>
            <a:miter lim="800000"/>
            <a:headEnd/>
            <a:tailEnd/>
          </a:ln>
          <a:effectLst/>
        </p:spPr>
        <p:txBody>
          <a:bodyPr>
            <a:spAutoFit/>
          </a:bodyPr>
          <a:lstStyle/>
          <a:p>
            <a:pPr>
              <a:spcBef>
                <a:spcPct val="50000"/>
              </a:spcBef>
            </a:pPr>
            <a:r>
              <a:rPr lang="en-US"/>
              <a:t>The high-frequency response of an amplifier is determined by internal junction capacitances. These capacitances form low-pass filters with the external resistors. </a:t>
            </a:r>
          </a:p>
        </p:txBody>
      </p:sp>
      <p:sp>
        <p:nvSpPr>
          <p:cNvPr id="6151" name="Rectangle 16"/>
          <p:cNvSpPr>
            <a:spLocks noChangeArrowheads="1"/>
          </p:cNvSpPr>
          <p:nvPr/>
        </p:nvSpPr>
        <p:spPr bwMode="auto">
          <a:xfrm>
            <a:off x="5562600" y="3352800"/>
            <a:ext cx="4191000" cy="2133600"/>
          </a:xfrm>
          <a:prstGeom prst="rect">
            <a:avLst/>
          </a:prstGeom>
          <a:solidFill>
            <a:schemeClr val="bg1"/>
          </a:solidFill>
          <a:ln w="9525">
            <a:solidFill>
              <a:schemeClr val="tx1"/>
            </a:solidFill>
            <a:miter lim="800000"/>
            <a:headEnd/>
            <a:tailEnd/>
          </a:ln>
          <a:effectLst/>
        </p:spPr>
        <p:txBody>
          <a:bodyPr wrap="none" anchor="ctr"/>
          <a:lstStyle/>
          <a:p>
            <a:endParaRPr lang="en-US"/>
          </a:p>
        </p:txBody>
      </p:sp>
      <p:graphicFrame>
        <p:nvGraphicFramePr>
          <p:cNvPr id="6152" name="Object 21"/>
          <p:cNvGraphicFramePr>
            <a:graphicFrameLocks noChangeAspect="1"/>
          </p:cNvGraphicFramePr>
          <p:nvPr/>
        </p:nvGraphicFramePr>
        <p:xfrm>
          <a:off x="5715000" y="3505200"/>
          <a:ext cx="3657600" cy="1682750"/>
        </p:xfrm>
        <a:graphic>
          <a:graphicData uri="http://schemas.openxmlformats.org/presentationml/2006/ole">
            <mc:AlternateContent xmlns:mc="http://schemas.openxmlformats.org/markup-compatibility/2006">
              <mc:Choice xmlns:v="urn:schemas-microsoft-com:vml" Requires="v">
                <p:oleObj spid="_x0000_s33876" name="CorelDRAW" r:id="rId5" imgW="1904760" imgH="887760" progId="">
                  <p:embed/>
                </p:oleObj>
              </mc:Choice>
              <mc:Fallback>
                <p:oleObj name="CorelDRAW" r:id="rId5" imgW="1904760" imgH="8877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3505200"/>
                        <a:ext cx="3657600" cy="168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30" name="Text Box 22"/>
          <p:cNvSpPr txBox="1">
            <a:spLocks noChangeArrowheads="1"/>
          </p:cNvSpPr>
          <p:nvPr/>
        </p:nvSpPr>
        <p:spPr bwMode="auto">
          <a:xfrm>
            <a:off x="2667000" y="3505201"/>
            <a:ext cx="2819400" cy="2073275"/>
          </a:xfrm>
          <a:prstGeom prst="rect">
            <a:avLst/>
          </a:prstGeom>
          <a:noFill/>
          <a:ln w="9525">
            <a:noFill/>
            <a:miter lim="800000"/>
            <a:headEnd/>
            <a:tailEnd/>
          </a:ln>
          <a:effectLst/>
        </p:spPr>
        <p:txBody>
          <a:bodyPr>
            <a:spAutoFit/>
          </a:bodyPr>
          <a:lstStyle/>
          <a:p>
            <a:pPr>
              <a:spcBef>
                <a:spcPct val="50000"/>
              </a:spcBef>
            </a:pPr>
            <a:r>
              <a:rPr lang="en-US" sz="2000"/>
              <a:t>Sometimes a designer will add an external parallel capacitor to deliberately reduce the high frequency response.</a:t>
            </a:r>
          </a:p>
          <a:p>
            <a:pPr>
              <a:spcBef>
                <a:spcPct val="50000"/>
              </a:spcBef>
            </a:pPr>
            <a:endParaRPr lang="en-US" sz="2000"/>
          </a:p>
        </p:txBody>
      </p:sp>
      <p:sp>
        <p:nvSpPr>
          <p:cNvPr id="10" name="TextBox 9"/>
          <p:cNvSpPr txBox="1"/>
          <p:nvPr/>
        </p:nvSpPr>
        <p:spPr>
          <a:xfrm>
            <a:off x="2590800" y="152400"/>
            <a:ext cx="7010400" cy="523220"/>
          </a:xfrm>
          <a:prstGeom prst="rect">
            <a:avLst/>
          </a:prstGeom>
          <a:solidFill>
            <a:schemeClr val="tx2">
              <a:lumMod val="40000"/>
              <a:lumOff val="60000"/>
            </a:schemeClr>
          </a:solidFill>
          <a:ln w="38100">
            <a:solidFill>
              <a:schemeClr val="tx1"/>
            </a:solidFill>
          </a:ln>
        </p:spPr>
        <p:txBody>
          <a:bodyPr wrap="square" rtlCol="0">
            <a:spAutoFit/>
          </a:bodyPr>
          <a:lstStyle/>
          <a:p>
            <a:r>
              <a:rPr lang="en-US" sz="2800" b="1" dirty="0"/>
              <a:t>Summary of BJT Frequency Response Analysis</a:t>
            </a:r>
          </a:p>
        </p:txBody>
      </p:sp>
    </p:spTree>
    <p:extLst>
      <p:ext uri="{BB962C8B-B14F-4D97-AF65-F5344CB8AC3E}">
        <p14:creationId xmlns:p14="http://schemas.microsoft.com/office/powerpoint/2010/main" val="13482336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30"/>
                                        </p:tgtEl>
                                        <p:attrNameLst>
                                          <p:attrName>style.visibility</p:attrName>
                                        </p:attrNameLst>
                                      </p:cBhvr>
                                      <p:to>
                                        <p:strVal val="visible"/>
                                      </p:to>
                                    </p:set>
                                    <p:anim calcmode="lin" valueType="num">
                                      <p:cBhvr additive="base">
                                        <p:cTn id="7" dur="500" fill="hold"/>
                                        <p:tgtEl>
                                          <p:spTgt spid="17430"/>
                                        </p:tgtEl>
                                        <p:attrNameLst>
                                          <p:attrName>ppt_x</p:attrName>
                                        </p:attrNameLst>
                                      </p:cBhvr>
                                      <p:tavLst>
                                        <p:tav tm="0">
                                          <p:val>
                                            <p:strVal val="0-#ppt_w/2"/>
                                          </p:val>
                                        </p:tav>
                                        <p:tav tm="100000">
                                          <p:val>
                                            <p:strVal val="#ppt_x"/>
                                          </p:val>
                                        </p:tav>
                                      </p:tavLst>
                                    </p:anim>
                                    <p:anim calcmode="lin" valueType="num">
                                      <p:cBhvr additive="base">
                                        <p:cTn id="8" dur="500" fill="hold"/>
                                        <p:tgtEl>
                                          <p:spTgt spid="174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30"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170" name="Picture 11"/>
          <p:cNvPicPr>
            <a:picLocks noChangeAspect="1" noChangeArrowheads="1"/>
          </p:cNvPicPr>
          <p:nvPr/>
        </p:nvPicPr>
        <p:blipFill>
          <a:blip r:embed="rId4" cstate="print"/>
          <a:srcRect/>
          <a:stretch>
            <a:fillRect/>
          </a:stretch>
        </p:blipFill>
        <p:spPr bwMode="auto">
          <a:xfrm>
            <a:off x="1905001" y="1066801"/>
            <a:ext cx="8467725" cy="5343525"/>
          </a:xfrm>
          <a:prstGeom prst="rect">
            <a:avLst/>
          </a:prstGeom>
          <a:noFill/>
          <a:ln w="9525">
            <a:noFill/>
            <a:miter lim="800000"/>
            <a:headEnd/>
            <a:tailEnd/>
          </a:ln>
        </p:spPr>
      </p:pic>
      <p:sp>
        <p:nvSpPr>
          <p:cNvPr id="7171" name="Rectangle 3"/>
          <p:cNvSpPr>
            <a:spLocks noChangeArrowheads="1"/>
          </p:cNvSpPr>
          <p:nvPr/>
        </p:nvSpPr>
        <p:spPr bwMode="auto">
          <a:xfrm>
            <a:off x="2362200" y="1371600"/>
            <a:ext cx="2514600" cy="6096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Miller’s Theorem</a:t>
            </a:r>
          </a:p>
        </p:txBody>
      </p:sp>
      <p:sp>
        <p:nvSpPr>
          <p:cNvPr id="7172" name="Text Box 4"/>
          <p:cNvSpPr txBox="1">
            <a:spLocks noChangeArrowheads="1"/>
          </p:cNvSpPr>
          <p:nvPr/>
        </p:nvSpPr>
        <p:spPr bwMode="auto">
          <a:xfrm>
            <a:off x="2514600" y="1981200"/>
            <a:ext cx="7467600" cy="923330"/>
          </a:xfrm>
          <a:prstGeom prst="rect">
            <a:avLst/>
          </a:prstGeom>
          <a:noFill/>
          <a:ln w="9525">
            <a:noFill/>
            <a:miter lim="800000"/>
            <a:headEnd/>
            <a:tailEnd/>
          </a:ln>
          <a:effectLst/>
        </p:spPr>
        <p:txBody>
          <a:bodyPr>
            <a:spAutoFit/>
          </a:bodyPr>
          <a:lstStyle/>
          <a:p>
            <a:pPr>
              <a:spcBef>
                <a:spcPct val="50000"/>
              </a:spcBef>
            </a:pPr>
            <a:r>
              <a:rPr lang="en-US"/>
              <a:t>Miller’s theorem states that, for inverting amplifiers, the capacitance between the input and output is equivalent to separate input and output capacitances to ground.  </a:t>
            </a:r>
          </a:p>
        </p:txBody>
      </p:sp>
      <p:sp>
        <p:nvSpPr>
          <p:cNvPr id="7175" name="Rectangle 10"/>
          <p:cNvSpPr>
            <a:spLocks noChangeArrowheads="1"/>
          </p:cNvSpPr>
          <p:nvPr/>
        </p:nvSpPr>
        <p:spPr bwMode="auto">
          <a:xfrm>
            <a:off x="2743200" y="3200400"/>
            <a:ext cx="6781800" cy="1905000"/>
          </a:xfrm>
          <a:prstGeom prst="rect">
            <a:avLst/>
          </a:prstGeom>
          <a:solidFill>
            <a:schemeClr val="bg1"/>
          </a:solidFill>
          <a:ln w="9525">
            <a:solidFill>
              <a:schemeClr val="tx1"/>
            </a:solidFill>
            <a:miter lim="800000"/>
            <a:headEnd/>
            <a:tailEnd/>
          </a:ln>
          <a:effectLst/>
        </p:spPr>
        <p:txBody>
          <a:bodyPr wrap="none" anchor="ctr"/>
          <a:lstStyle/>
          <a:p>
            <a:endParaRPr lang="en-US"/>
          </a:p>
        </p:txBody>
      </p:sp>
      <p:graphicFrame>
        <p:nvGraphicFramePr>
          <p:cNvPr id="7176" name="Object 11"/>
          <p:cNvGraphicFramePr>
            <a:graphicFrameLocks noChangeAspect="1"/>
          </p:cNvGraphicFramePr>
          <p:nvPr/>
        </p:nvGraphicFramePr>
        <p:xfrm>
          <a:off x="2971800" y="3382963"/>
          <a:ext cx="6350000" cy="1466850"/>
        </p:xfrm>
        <a:graphic>
          <a:graphicData uri="http://schemas.openxmlformats.org/presentationml/2006/ole">
            <mc:AlternateContent xmlns:mc="http://schemas.openxmlformats.org/markup-compatibility/2006">
              <mc:Choice xmlns:v="urn:schemas-microsoft-com:vml" Requires="v">
                <p:oleObj spid="_x0000_s34900" name="CorelDRAW" r:id="rId5" imgW="3857400" imgH="902880" progId="">
                  <p:embed/>
                </p:oleObj>
              </mc:Choice>
              <mc:Fallback>
                <p:oleObj name="CorelDRAW" r:id="rId5" imgW="3857400" imgH="90288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3382963"/>
                        <a:ext cx="63500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68" name="Text Box 12"/>
          <p:cNvSpPr txBox="1">
            <a:spLocks noChangeArrowheads="1"/>
          </p:cNvSpPr>
          <p:nvPr/>
        </p:nvSpPr>
        <p:spPr bwMode="auto">
          <a:xfrm>
            <a:off x="2590800" y="5257801"/>
            <a:ext cx="7162800" cy="1006475"/>
          </a:xfrm>
          <a:prstGeom prst="rect">
            <a:avLst/>
          </a:prstGeom>
          <a:noFill/>
          <a:ln w="9525">
            <a:noFill/>
            <a:miter lim="800000"/>
            <a:headEnd/>
            <a:tailEnd/>
          </a:ln>
          <a:effectLst/>
        </p:spPr>
        <p:txBody>
          <a:bodyPr>
            <a:spAutoFit/>
          </a:bodyPr>
          <a:lstStyle/>
          <a:p>
            <a:pPr>
              <a:spcBef>
                <a:spcPct val="50000"/>
              </a:spcBef>
            </a:pPr>
            <a:r>
              <a:rPr lang="en-US" sz="2000" i="1"/>
              <a:t>A</a:t>
            </a:r>
            <a:r>
              <a:rPr lang="en-US" sz="2000" i="1" baseline="-25000"/>
              <a:t>v</a:t>
            </a:r>
            <a:r>
              <a:rPr lang="en-US" sz="2000"/>
              <a:t> is the absolute value of the gain. For the input capacitance, the gain has a large effect on the equivalent capacitance, which is an important consideration when using inverting amplifiers.</a:t>
            </a:r>
          </a:p>
        </p:txBody>
      </p:sp>
      <p:sp>
        <p:nvSpPr>
          <p:cNvPr id="10" name="TextBox 9"/>
          <p:cNvSpPr txBox="1"/>
          <p:nvPr/>
        </p:nvSpPr>
        <p:spPr>
          <a:xfrm>
            <a:off x="2590800" y="152400"/>
            <a:ext cx="7010400" cy="523220"/>
          </a:xfrm>
          <a:prstGeom prst="rect">
            <a:avLst/>
          </a:prstGeom>
          <a:solidFill>
            <a:schemeClr val="tx2">
              <a:lumMod val="40000"/>
              <a:lumOff val="60000"/>
            </a:schemeClr>
          </a:solidFill>
          <a:ln w="38100">
            <a:solidFill>
              <a:schemeClr val="tx1"/>
            </a:solidFill>
          </a:ln>
        </p:spPr>
        <p:txBody>
          <a:bodyPr wrap="square" rtlCol="0">
            <a:spAutoFit/>
          </a:bodyPr>
          <a:lstStyle/>
          <a:p>
            <a:r>
              <a:rPr lang="en-US" sz="2800" b="1" dirty="0"/>
              <a:t>Summary of BJT Frequency Response Analysis</a:t>
            </a:r>
          </a:p>
        </p:txBody>
      </p:sp>
    </p:spTree>
    <p:extLst>
      <p:ext uri="{BB962C8B-B14F-4D97-AF65-F5344CB8AC3E}">
        <p14:creationId xmlns:p14="http://schemas.microsoft.com/office/powerpoint/2010/main" val="23710404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9468"/>
                                        </p:tgtEl>
                                        <p:attrNameLst>
                                          <p:attrName>style.visibility</p:attrName>
                                        </p:attrNameLst>
                                      </p:cBhvr>
                                      <p:to>
                                        <p:strVal val="visible"/>
                                      </p:to>
                                    </p:set>
                                    <p:anim calcmode="lin" valueType="num">
                                      <p:cBhvr>
                                        <p:cTn id="7" dur="500" fill="hold"/>
                                        <p:tgtEl>
                                          <p:spTgt spid="19468"/>
                                        </p:tgtEl>
                                        <p:attrNameLst>
                                          <p:attrName>ppt_w</p:attrName>
                                        </p:attrNameLst>
                                      </p:cBhvr>
                                      <p:tavLst>
                                        <p:tav tm="0">
                                          <p:val>
                                            <p:fltVal val="0"/>
                                          </p:val>
                                        </p:tav>
                                        <p:tav tm="100000">
                                          <p:val>
                                            <p:strVal val="#ppt_w"/>
                                          </p:val>
                                        </p:tav>
                                      </p:tavLst>
                                    </p:anim>
                                    <p:anim calcmode="lin" valueType="num">
                                      <p:cBhvr>
                                        <p:cTn id="8" dur="500" fill="hold"/>
                                        <p:tgtEl>
                                          <p:spTgt spid="19468"/>
                                        </p:tgtEl>
                                        <p:attrNameLst>
                                          <p:attrName>ppt_h</p:attrName>
                                        </p:attrNameLst>
                                      </p:cBhvr>
                                      <p:tavLst>
                                        <p:tav tm="0">
                                          <p:val>
                                            <p:fltVal val="0"/>
                                          </p:val>
                                        </p:tav>
                                        <p:tav tm="100000">
                                          <p:val>
                                            <p:strVal val="#ppt_h"/>
                                          </p:val>
                                        </p:tav>
                                      </p:tavLst>
                                    </p:anim>
                                    <p:animEffect transition="in" filter="fade">
                                      <p:cBhvr>
                                        <p:cTn id="9" dur="500"/>
                                        <p:tgtEl>
                                          <p:spTgt spid="19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8"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194" name="Picture 16"/>
          <p:cNvPicPr>
            <a:picLocks noChangeAspect="1" noChangeArrowheads="1"/>
          </p:cNvPicPr>
          <p:nvPr/>
        </p:nvPicPr>
        <p:blipFill>
          <a:blip r:embed="rId4" cstate="print"/>
          <a:srcRect/>
          <a:stretch>
            <a:fillRect/>
          </a:stretch>
        </p:blipFill>
        <p:spPr bwMode="auto">
          <a:xfrm>
            <a:off x="1981201" y="1057276"/>
            <a:ext cx="8467725" cy="5343525"/>
          </a:xfrm>
          <a:prstGeom prst="rect">
            <a:avLst/>
          </a:prstGeom>
          <a:noFill/>
          <a:ln w="9525">
            <a:noFill/>
            <a:miter lim="800000"/>
            <a:headEnd/>
            <a:tailEnd/>
          </a:ln>
        </p:spPr>
      </p:pic>
      <p:sp>
        <p:nvSpPr>
          <p:cNvPr id="8195" name="Rectangle 3"/>
          <p:cNvSpPr>
            <a:spLocks noChangeArrowheads="1"/>
          </p:cNvSpPr>
          <p:nvPr/>
        </p:nvSpPr>
        <p:spPr bwMode="auto">
          <a:xfrm>
            <a:off x="2362200" y="1371600"/>
            <a:ext cx="2514600" cy="6096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Miller’s Theorem</a:t>
            </a:r>
          </a:p>
        </p:txBody>
      </p:sp>
      <p:sp>
        <p:nvSpPr>
          <p:cNvPr id="8196" name="Text Box 4"/>
          <p:cNvSpPr txBox="1">
            <a:spLocks noChangeArrowheads="1"/>
          </p:cNvSpPr>
          <p:nvPr/>
        </p:nvSpPr>
        <p:spPr bwMode="auto">
          <a:xfrm>
            <a:off x="2514600" y="1981200"/>
            <a:ext cx="7467600" cy="923330"/>
          </a:xfrm>
          <a:prstGeom prst="rect">
            <a:avLst/>
          </a:prstGeom>
          <a:noFill/>
          <a:ln w="9525">
            <a:noFill/>
            <a:miter lim="800000"/>
            <a:headEnd/>
            <a:tailEnd/>
          </a:ln>
          <a:effectLst/>
        </p:spPr>
        <p:txBody>
          <a:bodyPr>
            <a:spAutoFit/>
          </a:bodyPr>
          <a:lstStyle/>
          <a:p>
            <a:pPr>
              <a:spcBef>
                <a:spcPct val="50000"/>
              </a:spcBef>
            </a:pPr>
            <a:r>
              <a:rPr lang="en-US"/>
              <a:t>Notice that the effect of Miller’s theorem is an equivalent capacitance to ground, which shunts high frequencies to ground and reduces the gain as frequency is increased.</a:t>
            </a:r>
          </a:p>
        </p:txBody>
      </p:sp>
      <p:sp>
        <p:nvSpPr>
          <p:cNvPr id="8199" name="Rectangle 7"/>
          <p:cNvSpPr>
            <a:spLocks noChangeArrowheads="1"/>
          </p:cNvSpPr>
          <p:nvPr/>
        </p:nvSpPr>
        <p:spPr bwMode="auto">
          <a:xfrm>
            <a:off x="6324600" y="3200400"/>
            <a:ext cx="3886200" cy="2286000"/>
          </a:xfrm>
          <a:prstGeom prst="rect">
            <a:avLst/>
          </a:prstGeom>
          <a:solidFill>
            <a:schemeClr val="bg1"/>
          </a:solidFill>
          <a:ln w="9525">
            <a:solidFill>
              <a:schemeClr val="tx1"/>
            </a:solidFill>
            <a:miter lim="800000"/>
            <a:headEnd/>
            <a:tailEnd/>
          </a:ln>
          <a:effectLst/>
        </p:spPr>
        <p:txBody>
          <a:bodyPr wrap="none" anchor="ctr"/>
          <a:lstStyle/>
          <a:p>
            <a:endParaRPr lang="en-US"/>
          </a:p>
        </p:txBody>
      </p:sp>
      <p:graphicFrame>
        <p:nvGraphicFramePr>
          <p:cNvPr id="8200" name="Object 10"/>
          <p:cNvGraphicFramePr>
            <a:graphicFrameLocks noChangeAspect="1"/>
          </p:cNvGraphicFramePr>
          <p:nvPr/>
        </p:nvGraphicFramePr>
        <p:xfrm>
          <a:off x="6400800" y="3276600"/>
          <a:ext cx="3689350" cy="2090738"/>
        </p:xfrm>
        <a:graphic>
          <a:graphicData uri="http://schemas.openxmlformats.org/presentationml/2006/ole">
            <mc:AlternateContent xmlns:mc="http://schemas.openxmlformats.org/markup-compatibility/2006">
              <mc:Choice xmlns:v="urn:schemas-microsoft-com:vml" Requires="v">
                <p:oleObj spid="_x0000_s35924" name="CorelDRAW" r:id="rId5" imgW="2433600" imgH="1378800" progId="">
                  <p:embed/>
                </p:oleObj>
              </mc:Choice>
              <mc:Fallback>
                <p:oleObj name="CorelDRAW" r:id="rId5" imgW="2433600" imgH="13788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3276600"/>
                        <a:ext cx="3689350" cy="209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515" name="WordArt 11"/>
          <p:cNvSpPr>
            <a:spLocks noChangeArrowheads="1" noChangeShapeType="1" noTextEdit="1"/>
          </p:cNvSpPr>
          <p:nvPr/>
        </p:nvSpPr>
        <p:spPr bwMode="auto">
          <a:xfrm>
            <a:off x="2286000" y="4724400"/>
            <a:ext cx="1085850" cy="546100"/>
          </a:xfrm>
          <a:prstGeom prst="rect">
            <a:avLst/>
          </a:prstGeom>
        </p:spPr>
        <p:txBody>
          <a:bodyPr wrap="none" fromWordArt="1">
            <a:prstTxWarp prst="textSlantUp">
              <a:avLst>
                <a:gd name="adj" fmla="val 32056"/>
              </a:avLst>
            </a:prstTxWarp>
          </a:bodyPr>
          <a:lstStyle/>
          <a:p>
            <a:pPr algn="ctr"/>
            <a:r>
              <a:rPr lang="en-US"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Solution:</a:t>
            </a:r>
          </a:p>
        </p:txBody>
      </p:sp>
      <p:sp>
        <p:nvSpPr>
          <p:cNvPr id="21516" name="WordArt 12"/>
          <p:cNvSpPr>
            <a:spLocks noChangeArrowheads="1" noChangeShapeType="1" noTextEdit="1"/>
          </p:cNvSpPr>
          <p:nvPr/>
        </p:nvSpPr>
        <p:spPr bwMode="auto">
          <a:xfrm>
            <a:off x="2286000" y="3048000"/>
            <a:ext cx="1085850" cy="546100"/>
          </a:xfrm>
          <a:prstGeom prst="rect">
            <a:avLst/>
          </a:prstGeom>
        </p:spPr>
        <p:txBody>
          <a:bodyPr wrap="none" fromWordArt="1">
            <a:prstTxWarp prst="textSlantUp">
              <a:avLst>
                <a:gd name="adj" fmla="val 32056"/>
              </a:avLst>
            </a:prstTxWarp>
          </a:bodyPr>
          <a:lstStyle/>
          <a:p>
            <a:pPr algn="ctr"/>
            <a:r>
              <a:rPr lang="en-US"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Example:</a:t>
            </a:r>
          </a:p>
        </p:txBody>
      </p:sp>
      <p:sp>
        <p:nvSpPr>
          <p:cNvPr id="21517" name="Text Box 13"/>
          <p:cNvSpPr txBox="1">
            <a:spLocks noChangeArrowheads="1"/>
          </p:cNvSpPr>
          <p:nvPr/>
        </p:nvSpPr>
        <p:spPr bwMode="auto">
          <a:xfrm>
            <a:off x="2362200" y="3505201"/>
            <a:ext cx="3810000" cy="1311275"/>
          </a:xfrm>
          <a:prstGeom prst="rect">
            <a:avLst/>
          </a:prstGeom>
          <a:noFill/>
          <a:ln w="9525">
            <a:noFill/>
            <a:miter lim="800000"/>
            <a:headEnd/>
            <a:tailEnd/>
          </a:ln>
          <a:effectLst/>
        </p:spPr>
        <p:txBody>
          <a:bodyPr>
            <a:spAutoFit/>
          </a:bodyPr>
          <a:lstStyle/>
          <a:p>
            <a:pPr>
              <a:spcBef>
                <a:spcPct val="50000"/>
              </a:spcBef>
            </a:pPr>
            <a:r>
              <a:rPr lang="en-US" sz="2000"/>
              <a:t>What is the input capacitance for a 2N3904 inverting amplifier with a gain of 25? Assume the values of </a:t>
            </a:r>
            <a:r>
              <a:rPr lang="en-US" sz="2000" i="1"/>
              <a:t>C</a:t>
            </a:r>
            <a:r>
              <a:rPr lang="en-US" sz="2000" i="1" baseline="-25000"/>
              <a:t>bc</a:t>
            </a:r>
            <a:r>
              <a:rPr lang="en-US" sz="2000"/>
              <a:t> = 4 pF and </a:t>
            </a:r>
            <a:r>
              <a:rPr lang="en-US" sz="2000" i="1"/>
              <a:t>C</a:t>
            </a:r>
            <a:r>
              <a:rPr lang="en-US" sz="2000" i="1" baseline="-25000"/>
              <a:t>be</a:t>
            </a:r>
            <a:r>
              <a:rPr lang="en-US" sz="2000"/>
              <a:t> = 6 pF.</a:t>
            </a:r>
          </a:p>
        </p:txBody>
      </p:sp>
      <p:sp>
        <p:nvSpPr>
          <p:cNvPr id="21518" name="Text Box 14"/>
          <p:cNvSpPr txBox="1">
            <a:spLocks noChangeArrowheads="1"/>
          </p:cNvSpPr>
          <p:nvPr/>
        </p:nvSpPr>
        <p:spPr bwMode="auto">
          <a:xfrm>
            <a:off x="2362200" y="5257801"/>
            <a:ext cx="2590800" cy="396875"/>
          </a:xfrm>
          <a:prstGeom prst="rect">
            <a:avLst/>
          </a:prstGeom>
          <a:noFill/>
          <a:ln w="9525">
            <a:noFill/>
            <a:miter lim="800000"/>
            <a:headEnd/>
            <a:tailEnd/>
          </a:ln>
          <a:effectLst/>
        </p:spPr>
        <p:txBody>
          <a:bodyPr>
            <a:spAutoFit/>
          </a:bodyPr>
          <a:lstStyle/>
          <a:p>
            <a:pPr>
              <a:spcBef>
                <a:spcPct val="50000"/>
              </a:spcBef>
            </a:pPr>
            <a:r>
              <a:rPr lang="en-US" sz="2000" i="1"/>
              <a:t>C</a:t>
            </a:r>
            <a:r>
              <a:rPr lang="en-US" sz="2000" i="1" baseline="-25000"/>
              <a:t>in</a:t>
            </a:r>
            <a:r>
              <a:rPr lang="en-US" sz="2000"/>
              <a:t> = </a:t>
            </a:r>
            <a:r>
              <a:rPr lang="en-US" sz="2000" i="1"/>
              <a:t>C</a:t>
            </a:r>
            <a:r>
              <a:rPr lang="en-US" sz="2000" i="1" baseline="-25000"/>
              <a:t>bc</a:t>
            </a:r>
            <a:r>
              <a:rPr lang="en-US" sz="2000"/>
              <a:t>(</a:t>
            </a:r>
            <a:r>
              <a:rPr lang="en-US" sz="2000" i="1"/>
              <a:t>A</a:t>
            </a:r>
            <a:r>
              <a:rPr lang="en-US" sz="2000" i="1" baseline="-25000"/>
              <a:t>v</a:t>
            </a:r>
            <a:r>
              <a:rPr lang="en-US" sz="2000"/>
              <a:t> + 1) + </a:t>
            </a:r>
            <a:r>
              <a:rPr lang="en-US" sz="2000" i="1"/>
              <a:t>C</a:t>
            </a:r>
            <a:r>
              <a:rPr lang="en-US" sz="2000" i="1" baseline="-25000"/>
              <a:t>be</a:t>
            </a:r>
            <a:r>
              <a:rPr lang="en-US" sz="2000"/>
              <a:t> </a:t>
            </a:r>
          </a:p>
        </p:txBody>
      </p:sp>
      <p:sp>
        <p:nvSpPr>
          <p:cNvPr id="21519" name="Text Box 15"/>
          <p:cNvSpPr txBox="1">
            <a:spLocks noChangeArrowheads="1"/>
          </p:cNvSpPr>
          <p:nvPr/>
        </p:nvSpPr>
        <p:spPr bwMode="auto">
          <a:xfrm>
            <a:off x="2362200" y="5638801"/>
            <a:ext cx="3429000" cy="396875"/>
          </a:xfrm>
          <a:prstGeom prst="rect">
            <a:avLst/>
          </a:prstGeom>
          <a:noFill/>
          <a:ln w="9525">
            <a:noFill/>
            <a:miter lim="800000"/>
            <a:headEnd/>
            <a:tailEnd/>
          </a:ln>
          <a:effectLst/>
        </p:spPr>
        <p:txBody>
          <a:bodyPr>
            <a:spAutoFit/>
          </a:bodyPr>
          <a:lstStyle/>
          <a:p>
            <a:pPr>
              <a:spcBef>
                <a:spcPct val="50000"/>
              </a:spcBef>
            </a:pPr>
            <a:r>
              <a:rPr lang="en-US" sz="2000" i="1"/>
              <a:t>C</a:t>
            </a:r>
            <a:r>
              <a:rPr lang="en-US" sz="2000" i="1" baseline="-25000"/>
              <a:t>in</a:t>
            </a:r>
            <a:r>
              <a:rPr lang="en-US" sz="2000"/>
              <a:t> = 4 pF(25 + 1) + 6 pF = </a:t>
            </a:r>
          </a:p>
        </p:txBody>
      </p:sp>
      <p:sp>
        <p:nvSpPr>
          <p:cNvPr id="21520" name="Text Box 16"/>
          <p:cNvSpPr txBox="1">
            <a:spLocks noChangeArrowheads="1"/>
          </p:cNvSpPr>
          <p:nvPr/>
        </p:nvSpPr>
        <p:spPr bwMode="auto">
          <a:xfrm>
            <a:off x="5257800" y="5638801"/>
            <a:ext cx="990600" cy="396875"/>
          </a:xfrm>
          <a:prstGeom prst="rect">
            <a:avLst/>
          </a:prstGeom>
          <a:noFill/>
          <a:ln w="9525">
            <a:noFill/>
            <a:miter lim="800000"/>
            <a:headEnd/>
            <a:tailEnd/>
          </a:ln>
          <a:effectLst/>
        </p:spPr>
        <p:txBody>
          <a:bodyPr>
            <a:spAutoFit/>
          </a:bodyPr>
          <a:lstStyle/>
          <a:p>
            <a:pPr>
              <a:spcBef>
                <a:spcPct val="50000"/>
              </a:spcBef>
            </a:pPr>
            <a:r>
              <a:rPr lang="en-US" sz="2000">
                <a:solidFill>
                  <a:srgbClr val="FF0000"/>
                </a:solidFill>
              </a:rPr>
              <a:t>110 pF</a:t>
            </a:r>
          </a:p>
        </p:txBody>
      </p:sp>
      <p:sp>
        <p:nvSpPr>
          <p:cNvPr id="15" name="TextBox 14"/>
          <p:cNvSpPr txBox="1"/>
          <p:nvPr/>
        </p:nvSpPr>
        <p:spPr>
          <a:xfrm>
            <a:off x="2590800" y="152400"/>
            <a:ext cx="7010400" cy="523220"/>
          </a:xfrm>
          <a:prstGeom prst="rect">
            <a:avLst/>
          </a:prstGeom>
          <a:solidFill>
            <a:schemeClr val="tx2">
              <a:lumMod val="40000"/>
              <a:lumOff val="60000"/>
            </a:schemeClr>
          </a:solidFill>
          <a:ln w="38100">
            <a:solidFill>
              <a:schemeClr val="tx1"/>
            </a:solidFill>
          </a:ln>
        </p:spPr>
        <p:txBody>
          <a:bodyPr wrap="square" rtlCol="0">
            <a:spAutoFit/>
          </a:bodyPr>
          <a:lstStyle/>
          <a:p>
            <a:r>
              <a:rPr lang="en-US" sz="2800" b="1" dirty="0"/>
              <a:t>Summary of BJT Frequency Response Analysis</a:t>
            </a:r>
          </a:p>
        </p:txBody>
      </p:sp>
    </p:spTree>
    <p:extLst>
      <p:ext uri="{BB962C8B-B14F-4D97-AF65-F5344CB8AC3E}">
        <p14:creationId xmlns:p14="http://schemas.microsoft.com/office/powerpoint/2010/main" val="3264925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516"/>
                                        </p:tgtEl>
                                        <p:attrNameLst>
                                          <p:attrName>style.visibility</p:attrName>
                                        </p:attrNameLst>
                                      </p:cBhvr>
                                      <p:to>
                                        <p:strVal val="visible"/>
                                      </p:to>
                                    </p:set>
                                    <p:animEffect transition="in" filter="dissolve">
                                      <p:cBhvr>
                                        <p:cTn id="7" dur="500"/>
                                        <p:tgtEl>
                                          <p:spTgt spid="21516"/>
                                        </p:tgtEl>
                                      </p:cBhvr>
                                    </p:animEffect>
                                  </p:childTnLst>
                                </p:cTn>
                              </p:par>
                            </p:childTnLst>
                          </p:cTn>
                        </p:par>
                        <p:par>
                          <p:cTn id="8" fill="hold" nodeType="afterGroup">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1517"/>
                                        </p:tgtEl>
                                        <p:attrNameLst>
                                          <p:attrName>style.visibility</p:attrName>
                                        </p:attrNameLst>
                                      </p:cBhvr>
                                      <p:to>
                                        <p:strVal val="visible"/>
                                      </p:to>
                                    </p:set>
                                    <p:anim calcmode="lin" valueType="num">
                                      <p:cBhvr additive="base">
                                        <p:cTn id="11" dur="500" fill="hold"/>
                                        <p:tgtEl>
                                          <p:spTgt spid="21517"/>
                                        </p:tgtEl>
                                        <p:attrNameLst>
                                          <p:attrName>ppt_x</p:attrName>
                                        </p:attrNameLst>
                                      </p:cBhvr>
                                      <p:tavLst>
                                        <p:tav tm="0">
                                          <p:val>
                                            <p:strVal val="0-#ppt_w/2"/>
                                          </p:val>
                                        </p:tav>
                                        <p:tav tm="100000">
                                          <p:val>
                                            <p:strVal val="#ppt_x"/>
                                          </p:val>
                                        </p:tav>
                                      </p:tavLst>
                                    </p:anim>
                                    <p:anim calcmode="lin" valueType="num">
                                      <p:cBhvr additive="base">
                                        <p:cTn id="12" dur="500" fill="hold"/>
                                        <p:tgtEl>
                                          <p:spTgt spid="21517"/>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515"/>
                                        </p:tgtEl>
                                        <p:attrNameLst>
                                          <p:attrName>style.visibility</p:attrName>
                                        </p:attrNameLst>
                                      </p:cBhvr>
                                      <p:to>
                                        <p:strVal val="visible"/>
                                      </p:to>
                                    </p:set>
                                    <p:animEffect transition="in" filter="dissolve">
                                      <p:cBhvr>
                                        <p:cTn id="17" dur="500"/>
                                        <p:tgtEl>
                                          <p:spTgt spid="21515"/>
                                        </p:tgtEl>
                                      </p:cBhvr>
                                    </p:animEffect>
                                  </p:childTnLst>
                                </p:cTn>
                              </p:par>
                            </p:childTnLst>
                          </p:cTn>
                        </p:par>
                        <p:par>
                          <p:cTn id="18" fill="hold" nodeType="afterGroup">
                            <p:stCondLst>
                              <p:cond delay="500"/>
                            </p:stCondLst>
                            <p:childTnLst>
                              <p:par>
                                <p:cTn id="19" presetID="2" presetClass="entr" presetSubtype="4" fill="hold" grpId="0" nodeType="afterEffect">
                                  <p:stCondLst>
                                    <p:cond delay="0"/>
                                  </p:stCondLst>
                                  <p:childTnLst>
                                    <p:set>
                                      <p:cBhvr>
                                        <p:cTn id="20" dur="1" fill="hold">
                                          <p:stCondLst>
                                            <p:cond delay="0"/>
                                          </p:stCondLst>
                                        </p:cTn>
                                        <p:tgtEl>
                                          <p:spTgt spid="21518"/>
                                        </p:tgtEl>
                                        <p:attrNameLst>
                                          <p:attrName>style.visibility</p:attrName>
                                        </p:attrNameLst>
                                      </p:cBhvr>
                                      <p:to>
                                        <p:strVal val="visible"/>
                                      </p:to>
                                    </p:set>
                                    <p:anim calcmode="lin" valueType="num">
                                      <p:cBhvr additive="base">
                                        <p:cTn id="21" dur="500" fill="hold"/>
                                        <p:tgtEl>
                                          <p:spTgt spid="21518"/>
                                        </p:tgtEl>
                                        <p:attrNameLst>
                                          <p:attrName>ppt_x</p:attrName>
                                        </p:attrNameLst>
                                      </p:cBhvr>
                                      <p:tavLst>
                                        <p:tav tm="0">
                                          <p:val>
                                            <p:strVal val="#ppt_x"/>
                                          </p:val>
                                        </p:tav>
                                        <p:tav tm="100000">
                                          <p:val>
                                            <p:strVal val="#ppt_x"/>
                                          </p:val>
                                        </p:tav>
                                      </p:tavLst>
                                    </p:anim>
                                    <p:anim calcmode="lin" valueType="num">
                                      <p:cBhvr additive="base">
                                        <p:cTn id="22" dur="500" fill="hold"/>
                                        <p:tgtEl>
                                          <p:spTgt spid="21518"/>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1519"/>
                                        </p:tgtEl>
                                        <p:attrNameLst>
                                          <p:attrName>style.visibility</p:attrName>
                                        </p:attrNameLst>
                                      </p:cBhvr>
                                      <p:to>
                                        <p:strVal val="visible"/>
                                      </p:to>
                                    </p:set>
                                    <p:anim calcmode="lin" valueType="num">
                                      <p:cBhvr additive="base">
                                        <p:cTn id="27" dur="500" fill="hold"/>
                                        <p:tgtEl>
                                          <p:spTgt spid="21519"/>
                                        </p:tgtEl>
                                        <p:attrNameLst>
                                          <p:attrName>ppt_x</p:attrName>
                                        </p:attrNameLst>
                                      </p:cBhvr>
                                      <p:tavLst>
                                        <p:tav tm="0">
                                          <p:val>
                                            <p:strVal val="#ppt_x"/>
                                          </p:val>
                                        </p:tav>
                                        <p:tav tm="100000">
                                          <p:val>
                                            <p:strVal val="#ppt_x"/>
                                          </p:val>
                                        </p:tav>
                                      </p:tavLst>
                                    </p:anim>
                                    <p:anim calcmode="lin" valueType="num">
                                      <p:cBhvr additive="base">
                                        <p:cTn id="28" dur="500" fill="hold"/>
                                        <p:tgtEl>
                                          <p:spTgt spid="21519"/>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55" presetClass="entr" presetSubtype="0" fill="hold" grpId="0" nodeType="clickEffect">
                                  <p:stCondLst>
                                    <p:cond delay="0"/>
                                  </p:stCondLst>
                                  <p:childTnLst>
                                    <p:set>
                                      <p:cBhvr>
                                        <p:cTn id="32" dur="1" fill="hold">
                                          <p:stCondLst>
                                            <p:cond delay="0"/>
                                          </p:stCondLst>
                                        </p:cTn>
                                        <p:tgtEl>
                                          <p:spTgt spid="21520"/>
                                        </p:tgtEl>
                                        <p:attrNameLst>
                                          <p:attrName>style.visibility</p:attrName>
                                        </p:attrNameLst>
                                      </p:cBhvr>
                                      <p:to>
                                        <p:strVal val="visible"/>
                                      </p:to>
                                    </p:set>
                                    <p:anim calcmode="lin" valueType="num">
                                      <p:cBhvr>
                                        <p:cTn id="33" dur="1000" fill="hold"/>
                                        <p:tgtEl>
                                          <p:spTgt spid="21520"/>
                                        </p:tgtEl>
                                        <p:attrNameLst>
                                          <p:attrName>ppt_w</p:attrName>
                                        </p:attrNameLst>
                                      </p:cBhvr>
                                      <p:tavLst>
                                        <p:tav tm="0">
                                          <p:val>
                                            <p:strVal val="#ppt_w*0.70"/>
                                          </p:val>
                                        </p:tav>
                                        <p:tav tm="100000">
                                          <p:val>
                                            <p:strVal val="#ppt_w"/>
                                          </p:val>
                                        </p:tav>
                                      </p:tavLst>
                                    </p:anim>
                                    <p:anim calcmode="lin" valueType="num">
                                      <p:cBhvr>
                                        <p:cTn id="34" dur="1000" fill="hold"/>
                                        <p:tgtEl>
                                          <p:spTgt spid="21520"/>
                                        </p:tgtEl>
                                        <p:attrNameLst>
                                          <p:attrName>ppt_h</p:attrName>
                                        </p:attrNameLst>
                                      </p:cBhvr>
                                      <p:tavLst>
                                        <p:tav tm="0">
                                          <p:val>
                                            <p:strVal val="#ppt_h"/>
                                          </p:val>
                                        </p:tav>
                                        <p:tav tm="100000">
                                          <p:val>
                                            <p:strVal val="#ppt_h"/>
                                          </p:val>
                                        </p:tav>
                                      </p:tavLst>
                                    </p:anim>
                                    <p:animEffect transition="in" filter="fade">
                                      <p:cBhvr>
                                        <p:cTn id="35" dur="1000"/>
                                        <p:tgtEl>
                                          <p:spTgt spid="21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5" grpId="0" animBg="1"/>
      <p:bldP spid="21516" grpId="0" animBg="1"/>
      <p:bldP spid="21517" grpId="0"/>
      <p:bldP spid="21518" grpId="0"/>
      <p:bldP spid="21519" grpId="0"/>
      <p:bldP spid="21520" grpId="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218" name="Picture 10"/>
          <p:cNvPicPr>
            <a:picLocks noChangeAspect="1" noChangeArrowheads="1"/>
          </p:cNvPicPr>
          <p:nvPr/>
        </p:nvPicPr>
        <p:blipFill>
          <a:blip r:embed="rId3" cstate="print"/>
          <a:srcRect/>
          <a:stretch>
            <a:fillRect/>
          </a:stretch>
        </p:blipFill>
        <p:spPr bwMode="auto">
          <a:xfrm>
            <a:off x="1981201" y="1057276"/>
            <a:ext cx="8467725" cy="5343525"/>
          </a:xfrm>
          <a:prstGeom prst="rect">
            <a:avLst/>
          </a:prstGeom>
          <a:noFill/>
          <a:ln w="9525">
            <a:noFill/>
            <a:miter lim="800000"/>
            <a:headEnd/>
            <a:tailEnd/>
          </a:ln>
        </p:spPr>
      </p:pic>
      <p:sp>
        <p:nvSpPr>
          <p:cNvPr id="9219" name="Rectangle 3"/>
          <p:cNvSpPr>
            <a:spLocks noChangeArrowheads="1"/>
          </p:cNvSpPr>
          <p:nvPr/>
        </p:nvSpPr>
        <p:spPr bwMode="auto">
          <a:xfrm>
            <a:off x="2362200" y="1371600"/>
            <a:ext cx="1905000" cy="6096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The Decibel</a:t>
            </a:r>
          </a:p>
        </p:txBody>
      </p:sp>
      <p:sp>
        <p:nvSpPr>
          <p:cNvPr id="9220" name="Text Box 4"/>
          <p:cNvSpPr txBox="1">
            <a:spLocks noChangeArrowheads="1"/>
          </p:cNvSpPr>
          <p:nvPr/>
        </p:nvSpPr>
        <p:spPr bwMode="auto">
          <a:xfrm>
            <a:off x="2514600" y="1981200"/>
            <a:ext cx="7772400" cy="923330"/>
          </a:xfrm>
          <a:prstGeom prst="rect">
            <a:avLst/>
          </a:prstGeom>
          <a:noFill/>
          <a:ln w="9525">
            <a:noFill/>
            <a:miter lim="800000"/>
            <a:headEnd/>
            <a:tailEnd/>
          </a:ln>
          <a:effectLst/>
        </p:spPr>
        <p:txBody>
          <a:bodyPr>
            <a:spAutoFit/>
          </a:bodyPr>
          <a:lstStyle/>
          <a:p>
            <a:pPr>
              <a:spcBef>
                <a:spcPct val="50000"/>
              </a:spcBef>
            </a:pPr>
            <a:r>
              <a:rPr lang="en-US"/>
              <a:t>The decibel is a logarithmic ratio of two power levels and is used in electronics work in gain or attenuation measurements. Decibels can be expressed as a voltage ratio when the voltages are measured in the same impedance. </a:t>
            </a:r>
          </a:p>
        </p:txBody>
      </p:sp>
      <p:sp>
        <p:nvSpPr>
          <p:cNvPr id="23567" name="Text Box 15"/>
          <p:cNvSpPr txBox="1">
            <a:spLocks noChangeArrowheads="1"/>
          </p:cNvSpPr>
          <p:nvPr/>
        </p:nvSpPr>
        <p:spPr bwMode="auto">
          <a:xfrm>
            <a:off x="2514600" y="3657600"/>
            <a:ext cx="7620000" cy="784830"/>
          </a:xfrm>
          <a:prstGeom prst="rect">
            <a:avLst/>
          </a:prstGeom>
          <a:noFill/>
          <a:ln w="9525">
            <a:noFill/>
            <a:miter lim="800000"/>
            <a:headEnd/>
            <a:tailEnd/>
          </a:ln>
          <a:effectLst/>
        </p:spPr>
        <p:txBody>
          <a:bodyPr>
            <a:spAutoFit/>
          </a:bodyPr>
          <a:lstStyle/>
          <a:p>
            <a:pPr>
              <a:spcBef>
                <a:spcPct val="50000"/>
              </a:spcBef>
            </a:pPr>
            <a:r>
              <a:rPr lang="en-US"/>
              <a:t>To express power gain in decibels, the formula is</a:t>
            </a:r>
          </a:p>
          <a:p>
            <a:pPr>
              <a:spcBef>
                <a:spcPct val="50000"/>
              </a:spcBef>
            </a:pPr>
            <a:r>
              <a:rPr lang="en-US"/>
              <a:t>			</a:t>
            </a:r>
            <a:r>
              <a:rPr lang="en-US" i="1"/>
              <a:t>A</a:t>
            </a:r>
            <a:r>
              <a:rPr lang="en-US" i="1" baseline="-25000"/>
              <a:t>p</a:t>
            </a:r>
            <a:r>
              <a:rPr lang="en-US" baseline="-25000"/>
              <a:t>(dB)</a:t>
            </a:r>
            <a:r>
              <a:rPr lang="en-US"/>
              <a:t> = 10 log </a:t>
            </a:r>
            <a:r>
              <a:rPr lang="en-US" i="1"/>
              <a:t>A</a:t>
            </a:r>
            <a:r>
              <a:rPr lang="en-US" i="1" baseline="-25000"/>
              <a:t>p</a:t>
            </a:r>
            <a:r>
              <a:rPr lang="en-US"/>
              <a:t> </a:t>
            </a:r>
          </a:p>
        </p:txBody>
      </p:sp>
      <p:sp>
        <p:nvSpPr>
          <p:cNvPr id="23568" name="Text Box 16"/>
          <p:cNvSpPr txBox="1">
            <a:spLocks noChangeArrowheads="1"/>
          </p:cNvSpPr>
          <p:nvPr/>
        </p:nvSpPr>
        <p:spPr bwMode="auto">
          <a:xfrm>
            <a:off x="2514600" y="4800600"/>
            <a:ext cx="7620000" cy="784830"/>
          </a:xfrm>
          <a:prstGeom prst="rect">
            <a:avLst/>
          </a:prstGeom>
          <a:noFill/>
          <a:ln w="9525">
            <a:noFill/>
            <a:miter lim="800000"/>
            <a:headEnd/>
            <a:tailEnd/>
          </a:ln>
          <a:effectLst/>
        </p:spPr>
        <p:txBody>
          <a:bodyPr>
            <a:spAutoFit/>
          </a:bodyPr>
          <a:lstStyle/>
          <a:p>
            <a:pPr>
              <a:spcBef>
                <a:spcPct val="50000"/>
              </a:spcBef>
            </a:pPr>
            <a:r>
              <a:rPr lang="en-US"/>
              <a:t>To express voltage gain in decibels, the formula is</a:t>
            </a:r>
          </a:p>
          <a:p>
            <a:pPr>
              <a:spcBef>
                <a:spcPct val="50000"/>
              </a:spcBef>
            </a:pPr>
            <a:r>
              <a:rPr lang="en-US"/>
              <a:t>			</a:t>
            </a:r>
            <a:r>
              <a:rPr lang="en-US" i="1"/>
              <a:t>A</a:t>
            </a:r>
            <a:r>
              <a:rPr lang="en-US" i="1" baseline="-25000"/>
              <a:t>v</a:t>
            </a:r>
            <a:r>
              <a:rPr lang="en-US" baseline="-25000"/>
              <a:t>(dB)</a:t>
            </a:r>
            <a:r>
              <a:rPr lang="en-US"/>
              <a:t> = 20 log </a:t>
            </a:r>
            <a:r>
              <a:rPr lang="en-US" i="1"/>
              <a:t>A</a:t>
            </a:r>
            <a:r>
              <a:rPr lang="en-US" i="1" baseline="-25000"/>
              <a:t>v</a:t>
            </a:r>
            <a:r>
              <a:rPr lang="en-US"/>
              <a:t> </a:t>
            </a:r>
          </a:p>
        </p:txBody>
      </p:sp>
      <p:sp>
        <p:nvSpPr>
          <p:cNvPr id="9" name="TextBox 8"/>
          <p:cNvSpPr txBox="1"/>
          <p:nvPr/>
        </p:nvSpPr>
        <p:spPr>
          <a:xfrm>
            <a:off x="2590800" y="152400"/>
            <a:ext cx="7010400" cy="523220"/>
          </a:xfrm>
          <a:prstGeom prst="rect">
            <a:avLst/>
          </a:prstGeom>
          <a:solidFill>
            <a:schemeClr val="tx2">
              <a:lumMod val="40000"/>
              <a:lumOff val="60000"/>
            </a:schemeClr>
          </a:solidFill>
          <a:ln w="38100">
            <a:solidFill>
              <a:schemeClr val="tx1"/>
            </a:solidFill>
          </a:ln>
        </p:spPr>
        <p:txBody>
          <a:bodyPr wrap="square" rtlCol="0">
            <a:spAutoFit/>
          </a:bodyPr>
          <a:lstStyle/>
          <a:p>
            <a:r>
              <a:rPr lang="en-US" sz="2800" b="1" dirty="0"/>
              <a:t>Summary of BJT Frequency Response Analysis</a:t>
            </a:r>
          </a:p>
        </p:txBody>
      </p:sp>
    </p:spTree>
    <p:extLst>
      <p:ext uri="{BB962C8B-B14F-4D97-AF65-F5344CB8AC3E}">
        <p14:creationId xmlns:p14="http://schemas.microsoft.com/office/powerpoint/2010/main" val="6743206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567"/>
                                        </p:tgtEl>
                                        <p:attrNameLst>
                                          <p:attrName>style.visibility</p:attrName>
                                        </p:attrNameLst>
                                      </p:cBhvr>
                                      <p:to>
                                        <p:strVal val="visible"/>
                                      </p:to>
                                    </p:set>
                                    <p:anim calcmode="lin" valueType="num">
                                      <p:cBhvr additive="base">
                                        <p:cTn id="7" dur="500" fill="hold"/>
                                        <p:tgtEl>
                                          <p:spTgt spid="23567"/>
                                        </p:tgtEl>
                                        <p:attrNameLst>
                                          <p:attrName>ppt_x</p:attrName>
                                        </p:attrNameLst>
                                      </p:cBhvr>
                                      <p:tavLst>
                                        <p:tav tm="0">
                                          <p:val>
                                            <p:strVal val="0-#ppt_w/2"/>
                                          </p:val>
                                        </p:tav>
                                        <p:tav tm="100000">
                                          <p:val>
                                            <p:strVal val="#ppt_x"/>
                                          </p:val>
                                        </p:tav>
                                      </p:tavLst>
                                    </p:anim>
                                    <p:anim calcmode="lin" valueType="num">
                                      <p:cBhvr additive="base">
                                        <p:cTn id="8" dur="500" fill="hold"/>
                                        <p:tgtEl>
                                          <p:spTgt spid="2356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568"/>
                                        </p:tgtEl>
                                        <p:attrNameLst>
                                          <p:attrName>style.visibility</p:attrName>
                                        </p:attrNameLst>
                                      </p:cBhvr>
                                      <p:to>
                                        <p:strVal val="visible"/>
                                      </p:to>
                                    </p:set>
                                    <p:anim calcmode="lin" valueType="num">
                                      <p:cBhvr additive="base">
                                        <p:cTn id="13" dur="500" fill="hold"/>
                                        <p:tgtEl>
                                          <p:spTgt spid="23568"/>
                                        </p:tgtEl>
                                        <p:attrNameLst>
                                          <p:attrName>ppt_x</p:attrName>
                                        </p:attrNameLst>
                                      </p:cBhvr>
                                      <p:tavLst>
                                        <p:tav tm="0">
                                          <p:val>
                                            <p:strVal val="0-#ppt_w/2"/>
                                          </p:val>
                                        </p:tav>
                                        <p:tav tm="100000">
                                          <p:val>
                                            <p:strVal val="#ppt_x"/>
                                          </p:val>
                                        </p:tav>
                                      </p:tavLst>
                                    </p:anim>
                                    <p:anim calcmode="lin" valueType="num">
                                      <p:cBhvr additive="base">
                                        <p:cTn id="14" dur="500" fill="hold"/>
                                        <p:tgtEl>
                                          <p:spTgt spid="235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67" grpId="0"/>
      <p:bldP spid="23568" grpId="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42" name="Picture 42"/>
          <p:cNvPicPr>
            <a:picLocks noChangeAspect="1" noChangeArrowheads="1"/>
          </p:cNvPicPr>
          <p:nvPr/>
        </p:nvPicPr>
        <p:blipFill>
          <a:blip r:embed="rId3" cstate="print"/>
          <a:srcRect/>
          <a:stretch>
            <a:fillRect/>
          </a:stretch>
        </p:blipFill>
        <p:spPr bwMode="auto">
          <a:xfrm>
            <a:off x="1981201" y="1057276"/>
            <a:ext cx="8467725" cy="5343525"/>
          </a:xfrm>
          <a:prstGeom prst="rect">
            <a:avLst/>
          </a:prstGeom>
          <a:noFill/>
          <a:ln w="9525">
            <a:noFill/>
            <a:miter lim="800000"/>
            <a:headEnd/>
            <a:tailEnd/>
          </a:ln>
        </p:spPr>
      </p:pic>
      <p:sp>
        <p:nvSpPr>
          <p:cNvPr id="10243" name="Rectangle 3"/>
          <p:cNvSpPr>
            <a:spLocks noChangeArrowheads="1"/>
          </p:cNvSpPr>
          <p:nvPr/>
        </p:nvSpPr>
        <p:spPr bwMode="auto">
          <a:xfrm>
            <a:off x="2362200" y="1371600"/>
            <a:ext cx="1905000" cy="6096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The Decibel</a:t>
            </a:r>
          </a:p>
        </p:txBody>
      </p:sp>
      <p:sp>
        <p:nvSpPr>
          <p:cNvPr id="10244" name="Text Box 4"/>
          <p:cNvSpPr txBox="1">
            <a:spLocks noChangeArrowheads="1"/>
          </p:cNvSpPr>
          <p:nvPr/>
        </p:nvSpPr>
        <p:spPr bwMode="auto">
          <a:xfrm>
            <a:off x="2514600" y="1981201"/>
            <a:ext cx="7620000" cy="646331"/>
          </a:xfrm>
          <a:prstGeom prst="rect">
            <a:avLst/>
          </a:prstGeom>
          <a:noFill/>
          <a:ln w="9525">
            <a:noFill/>
            <a:miter lim="800000"/>
            <a:headEnd/>
            <a:tailEnd/>
          </a:ln>
          <a:effectLst/>
        </p:spPr>
        <p:txBody>
          <a:bodyPr>
            <a:spAutoFit/>
          </a:bodyPr>
          <a:lstStyle/>
          <a:p>
            <a:pPr>
              <a:spcBef>
                <a:spcPct val="50000"/>
              </a:spcBef>
            </a:pPr>
            <a:r>
              <a:rPr lang="en-US"/>
              <a:t>Sometimes, 0 dB is assigned as a convenient reference level for comparison. Then, other power or voltage levels are shown with respect to 0 dB. </a:t>
            </a:r>
          </a:p>
        </p:txBody>
      </p:sp>
      <p:sp>
        <p:nvSpPr>
          <p:cNvPr id="25611" name="Text Box 11"/>
          <p:cNvSpPr txBox="1">
            <a:spLocks noChangeArrowheads="1"/>
          </p:cNvSpPr>
          <p:nvPr/>
        </p:nvSpPr>
        <p:spPr bwMode="auto">
          <a:xfrm>
            <a:off x="2514600" y="3200401"/>
            <a:ext cx="7315200" cy="396875"/>
          </a:xfrm>
          <a:prstGeom prst="rect">
            <a:avLst/>
          </a:prstGeom>
          <a:noFill/>
          <a:ln w="9525">
            <a:noFill/>
            <a:miter lim="800000"/>
            <a:headEnd/>
            <a:tailEnd/>
          </a:ln>
          <a:effectLst/>
        </p:spPr>
        <p:txBody>
          <a:bodyPr>
            <a:spAutoFit/>
          </a:bodyPr>
          <a:lstStyle/>
          <a:p>
            <a:pPr>
              <a:spcBef>
                <a:spcPct val="50000"/>
              </a:spcBef>
            </a:pPr>
            <a:r>
              <a:rPr lang="en-US" sz="2000"/>
              <a:t>Some useful decibel ratios to remember are:</a:t>
            </a:r>
          </a:p>
        </p:txBody>
      </p:sp>
      <p:sp>
        <p:nvSpPr>
          <p:cNvPr id="25700" name="Rectangle 100"/>
          <p:cNvSpPr>
            <a:spLocks noChangeArrowheads="1"/>
          </p:cNvSpPr>
          <p:nvPr/>
        </p:nvSpPr>
        <p:spPr bwMode="auto">
          <a:xfrm>
            <a:off x="2971801" y="4456114"/>
            <a:ext cx="4049713" cy="344487"/>
          </a:xfrm>
          <a:prstGeom prst="rect">
            <a:avLst/>
          </a:prstGeom>
          <a:solidFill>
            <a:srgbClr val="FFFF99"/>
          </a:solidFill>
          <a:ln w="9525">
            <a:noFill/>
            <a:miter lim="800000"/>
            <a:headEnd/>
            <a:tailEnd/>
          </a:ln>
          <a:effectLst/>
        </p:spPr>
        <p:txBody>
          <a:bodyPr wrap="none" anchor="ctr"/>
          <a:lstStyle/>
          <a:p>
            <a:endParaRPr lang="en-US"/>
          </a:p>
        </p:txBody>
      </p:sp>
      <p:graphicFrame>
        <p:nvGraphicFramePr>
          <p:cNvPr id="25697" name="Group 97"/>
          <p:cNvGraphicFramePr>
            <a:graphicFrameLocks noGrp="1"/>
          </p:cNvGraphicFramePr>
          <p:nvPr/>
        </p:nvGraphicFramePr>
        <p:xfrm>
          <a:off x="2971800" y="3749675"/>
          <a:ext cx="4038600" cy="2043112"/>
        </p:xfrm>
        <a:graphic>
          <a:graphicData uri="http://schemas.openxmlformats.org/drawingml/2006/table">
            <a:tbl>
              <a:tblPr/>
              <a:tblGrid>
                <a:gridCol w="942975"/>
                <a:gridCol w="1449388"/>
                <a:gridCol w="1646237"/>
              </a:tblGrid>
              <a:tr h="36518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rgbClr val="FF0000"/>
                          </a:solidFill>
                          <a:effectLst/>
                          <a:latin typeface="Times New Roman" pitchFamily="18" charset="0"/>
                        </a:rPr>
                        <a:t>Ratio</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rgbClr val="FF0000"/>
                          </a:solidFill>
                          <a:effectLst/>
                          <a:latin typeface="Times New Roman" pitchFamily="18" charset="0"/>
                        </a:rPr>
                        <a:t>Power gain, </a:t>
                      </a:r>
                      <a:r>
                        <a:rPr kumimoji="0" lang="en-US" sz="1600" b="0" i="1" u="none" strike="noStrike" cap="none" normalizeH="0" baseline="0" smtClean="0">
                          <a:ln>
                            <a:noFill/>
                          </a:ln>
                          <a:solidFill>
                            <a:srgbClr val="FF0000"/>
                          </a:solidFill>
                          <a:effectLst/>
                          <a:latin typeface="Times New Roman" pitchFamily="18" charset="0"/>
                        </a:rPr>
                        <a:t>A</a:t>
                      </a:r>
                      <a:r>
                        <a:rPr kumimoji="0" lang="en-US" sz="1600" b="0" i="1" u="none" strike="noStrike" cap="none" normalizeH="0" baseline="-25000" smtClean="0">
                          <a:ln>
                            <a:noFill/>
                          </a:ln>
                          <a:solidFill>
                            <a:srgbClr val="FF0000"/>
                          </a:solidFill>
                          <a:effectLst/>
                          <a:latin typeface="Times New Roman" pitchFamily="18" charset="0"/>
                        </a:rPr>
                        <a:t>p</a:t>
                      </a:r>
                      <a:r>
                        <a:rPr kumimoji="0" lang="en-US" sz="1600" b="0" i="0" u="none" strike="noStrike" cap="none" normalizeH="0" baseline="0" smtClean="0">
                          <a:ln>
                            <a:noFill/>
                          </a:ln>
                          <a:solidFill>
                            <a:srgbClr val="FF0000"/>
                          </a:solidFill>
                          <a:effectLst/>
                          <a:latin typeface="Times New Roman" pitchFamily="18" charset="0"/>
                        </a:rPr>
                        <a:t> </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rgbClr val="FF0000"/>
                          </a:solidFill>
                          <a:effectLst/>
                          <a:latin typeface="Times New Roman" pitchFamily="18" charset="0"/>
                        </a:rPr>
                        <a:t>Voltage gain, </a:t>
                      </a:r>
                      <a:r>
                        <a:rPr kumimoji="0" lang="en-US" sz="1600" b="0" i="1" u="none" strike="noStrike" cap="none" normalizeH="0" baseline="0" smtClean="0">
                          <a:ln>
                            <a:noFill/>
                          </a:ln>
                          <a:solidFill>
                            <a:srgbClr val="FF0000"/>
                          </a:solidFill>
                          <a:effectLst/>
                          <a:latin typeface="Times New Roman" pitchFamily="18" charset="0"/>
                        </a:rPr>
                        <a:t>A</a:t>
                      </a:r>
                      <a:r>
                        <a:rPr kumimoji="0" lang="en-US" sz="1600" b="0" i="1" u="none" strike="noStrike" cap="none" normalizeH="0" baseline="-25000" smtClean="0">
                          <a:ln>
                            <a:noFill/>
                          </a:ln>
                          <a:solidFill>
                            <a:srgbClr val="FF0000"/>
                          </a:solidFill>
                          <a:effectLst/>
                          <a:latin typeface="Times New Roman" pitchFamily="18" charset="0"/>
                        </a:rPr>
                        <a:t>v</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33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0.1</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Symbol" pitchFamily="18" charset="2"/>
                        </a:rPr>
                        <a:t>-</a:t>
                      </a:r>
                      <a:r>
                        <a:rPr kumimoji="0" lang="en-US" sz="1600" b="0" i="0" u="none" strike="noStrike" cap="none" normalizeH="0" baseline="0" smtClean="0">
                          <a:ln>
                            <a:noFill/>
                          </a:ln>
                          <a:solidFill>
                            <a:schemeClr val="tx1"/>
                          </a:solidFill>
                          <a:effectLst/>
                          <a:latin typeface="Times New Roman" pitchFamily="18" charset="0"/>
                        </a:rPr>
                        <a:t>10 dB</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Symbol" pitchFamily="18" charset="2"/>
                        </a:rPr>
                        <a:t>-</a:t>
                      </a:r>
                      <a:r>
                        <a:rPr kumimoji="0" lang="en-US" sz="1600" b="0" i="0" u="none" strike="noStrike" cap="none" normalizeH="0" baseline="0" smtClean="0">
                          <a:ln>
                            <a:noFill/>
                          </a:ln>
                          <a:solidFill>
                            <a:schemeClr val="tx1"/>
                          </a:solidFill>
                          <a:effectLst/>
                          <a:latin typeface="Times New Roman" pitchFamily="18" charset="0"/>
                        </a:rPr>
                        <a:t>20 dB</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33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0.5</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Symbol" pitchFamily="18" charset="2"/>
                        </a:rPr>
                        <a:t>-</a:t>
                      </a:r>
                      <a:r>
                        <a:rPr kumimoji="0" lang="en-US" sz="1600" b="0" i="0" u="none" strike="noStrike" cap="none" normalizeH="0" baseline="0" smtClean="0">
                          <a:ln>
                            <a:noFill/>
                          </a:ln>
                          <a:solidFill>
                            <a:schemeClr val="tx1"/>
                          </a:solidFill>
                          <a:effectLst/>
                          <a:latin typeface="Times New Roman" pitchFamily="18" charset="0"/>
                        </a:rPr>
                        <a:t>3 dB</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Symbol" pitchFamily="18" charset="2"/>
                        </a:rPr>
                        <a:t>-</a:t>
                      </a:r>
                      <a:r>
                        <a:rPr kumimoji="0" lang="en-US" sz="1600" b="0" i="0" u="none" strike="noStrike" cap="none" normalizeH="0" baseline="0" smtClean="0">
                          <a:ln>
                            <a:noFill/>
                          </a:ln>
                          <a:solidFill>
                            <a:schemeClr val="tx1"/>
                          </a:solidFill>
                          <a:effectLst/>
                          <a:latin typeface="Times New Roman" pitchFamily="18" charset="0"/>
                        </a:rPr>
                        <a:t>6 dB</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33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rgbClr val="0000FF"/>
                          </a:solidFill>
                          <a:effectLst/>
                          <a:latin typeface="Times New Roman" pitchFamily="18" charset="0"/>
                        </a:rPr>
                        <a:t>1</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rgbClr val="0000FF"/>
                          </a:solidFill>
                          <a:effectLst/>
                          <a:latin typeface="Times New Roman" pitchFamily="18" charset="0"/>
                        </a:rPr>
                        <a:t>0 dB</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rgbClr val="0000FF"/>
                          </a:solidFill>
                          <a:effectLst/>
                          <a:latin typeface="Times New Roman" pitchFamily="18" charset="0"/>
                        </a:rPr>
                        <a:t>0 dB</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533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2</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3 dB</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6 dB</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660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10</a:t>
                      </a:r>
                    </a:p>
                  </a:txBody>
                  <a:tcPr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10 dB</a:t>
                      </a:r>
                    </a:p>
                  </a:txBody>
                  <a:tcPr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smtClean="0">
                          <a:ln>
                            <a:noFill/>
                          </a:ln>
                          <a:solidFill>
                            <a:schemeClr val="tx1"/>
                          </a:solidFill>
                          <a:effectLst/>
                          <a:latin typeface="Times New Roman" pitchFamily="18" charset="0"/>
                        </a:rPr>
                        <a:t>20 dB</a:t>
                      </a:r>
                    </a:p>
                  </a:txBody>
                  <a:tcPr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5698" name="Text Box 98"/>
          <p:cNvSpPr txBox="1">
            <a:spLocks noChangeArrowheads="1"/>
          </p:cNvSpPr>
          <p:nvPr/>
        </p:nvSpPr>
        <p:spPr bwMode="auto">
          <a:xfrm>
            <a:off x="7467600" y="3810001"/>
            <a:ext cx="2819400" cy="1920875"/>
          </a:xfrm>
          <a:prstGeom prst="rect">
            <a:avLst/>
          </a:prstGeom>
          <a:noFill/>
          <a:ln w="9525">
            <a:noFill/>
            <a:miter lim="800000"/>
            <a:headEnd/>
            <a:tailEnd/>
          </a:ln>
          <a:effectLst/>
        </p:spPr>
        <p:txBody>
          <a:bodyPr>
            <a:spAutoFit/>
          </a:bodyPr>
          <a:lstStyle/>
          <a:p>
            <a:pPr>
              <a:spcBef>
                <a:spcPct val="50000"/>
              </a:spcBef>
            </a:pPr>
            <a:r>
              <a:rPr lang="en-US" sz="2000"/>
              <a:t>The </a:t>
            </a:r>
            <a:r>
              <a:rPr lang="en-US" sz="2000">
                <a:latin typeface="Symbol" pitchFamily="18" charset="2"/>
              </a:rPr>
              <a:t>-</a:t>
            </a:r>
            <a:r>
              <a:rPr lang="en-US" sz="2000"/>
              <a:t>3 dB power gain corresponds to a power reduction of one-half. The frequency at which this occurs is referred to as the critical frequency.</a:t>
            </a:r>
          </a:p>
        </p:txBody>
      </p:sp>
      <p:sp>
        <p:nvSpPr>
          <p:cNvPr id="25699" name="Line 99"/>
          <p:cNvSpPr>
            <a:spLocks noChangeShapeType="1"/>
          </p:cNvSpPr>
          <p:nvPr/>
        </p:nvSpPr>
        <p:spPr bwMode="auto">
          <a:xfrm flipH="1">
            <a:off x="6781800" y="4648200"/>
            <a:ext cx="609600" cy="0"/>
          </a:xfrm>
          <a:prstGeom prst="line">
            <a:avLst/>
          </a:prstGeom>
          <a:noFill/>
          <a:ln w="9525">
            <a:solidFill>
              <a:srgbClr val="0000FF"/>
            </a:solidFill>
            <a:round/>
            <a:headEnd/>
            <a:tailEnd type="triangle" w="med" len="med"/>
          </a:ln>
          <a:effectLst/>
        </p:spPr>
        <p:txBody>
          <a:bodyPr/>
          <a:lstStyle/>
          <a:p>
            <a:endParaRPr lang="en-US"/>
          </a:p>
        </p:txBody>
      </p:sp>
      <p:sp>
        <p:nvSpPr>
          <p:cNvPr id="12" name="TextBox 11"/>
          <p:cNvSpPr txBox="1"/>
          <p:nvPr/>
        </p:nvSpPr>
        <p:spPr>
          <a:xfrm>
            <a:off x="2590800" y="152400"/>
            <a:ext cx="7010400" cy="523220"/>
          </a:xfrm>
          <a:prstGeom prst="rect">
            <a:avLst/>
          </a:prstGeom>
          <a:solidFill>
            <a:schemeClr val="tx2">
              <a:lumMod val="40000"/>
              <a:lumOff val="60000"/>
            </a:schemeClr>
          </a:solidFill>
          <a:ln w="38100">
            <a:solidFill>
              <a:schemeClr val="tx1"/>
            </a:solidFill>
          </a:ln>
        </p:spPr>
        <p:txBody>
          <a:bodyPr wrap="square" rtlCol="0">
            <a:spAutoFit/>
          </a:bodyPr>
          <a:lstStyle/>
          <a:p>
            <a:r>
              <a:rPr lang="en-US" sz="2800" b="1" dirty="0"/>
              <a:t>Summary of BJT Frequency Response Analysis</a:t>
            </a:r>
          </a:p>
        </p:txBody>
      </p:sp>
    </p:spTree>
    <p:extLst>
      <p:ext uri="{BB962C8B-B14F-4D97-AF65-F5344CB8AC3E}">
        <p14:creationId xmlns:p14="http://schemas.microsoft.com/office/powerpoint/2010/main" val="24357216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611"/>
                                        </p:tgtEl>
                                        <p:attrNameLst>
                                          <p:attrName>style.visibility</p:attrName>
                                        </p:attrNameLst>
                                      </p:cBhvr>
                                      <p:to>
                                        <p:strVal val="visible"/>
                                      </p:to>
                                    </p:set>
                                    <p:anim calcmode="lin" valueType="num">
                                      <p:cBhvr additive="base">
                                        <p:cTn id="7" dur="500" fill="hold"/>
                                        <p:tgtEl>
                                          <p:spTgt spid="25611"/>
                                        </p:tgtEl>
                                        <p:attrNameLst>
                                          <p:attrName>ppt_x</p:attrName>
                                        </p:attrNameLst>
                                      </p:cBhvr>
                                      <p:tavLst>
                                        <p:tav tm="0">
                                          <p:val>
                                            <p:strVal val="0-#ppt_w/2"/>
                                          </p:val>
                                        </p:tav>
                                        <p:tav tm="100000">
                                          <p:val>
                                            <p:strVal val="#ppt_x"/>
                                          </p:val>
                                        </p:tav>
                                      </p:tavLst>
                                    </p:anim>
                                    <p:anim calcmode="lin" valueType="num">
                                      <p:cBhvr additive="base">
                                        <p:cTn id="8" dur="500" fill="hold"/>
                                        <p:tgtEl>
                                          <p:spTgt spid="2561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6" presetClass="entr" presetSubtype="37" fill="hold" nodeType="afterEffect">
                                  <p:stCondLst>
                                    <p:cond delay="0"/>
                                  </p:stCondLst>
                                  <p:childTnLst>
                                    <p:set>
                                      <p:cBhvr>
                                        <p:cTn id="11" dur="1" fill="hold">
                                          <p:stCondLst>
                                            <p:cond delay="0"/>
                                          </p:stCondLst>
                                        </p:cTn>
                                        <p:tgtEl>
                                          <p:spTgt spid="25697"/>
                                        </p:tgtEl>
                                        <p:attrNameLst>
                                          <p:attrName>style.visibility</p:attrName>
                                        </p:attrNameLst>
                                      </p:cBhvr>
                                      <p:to>
                                        <p:strVal val="visible"/>
                                      </p:to>
                                    </p:set>
                                    <p:animEffect transition="in" filter="barn(outVertical)">
                                      <p:cBhvr>
                                        <p:cTn id="12" dur="500"/>
                                        <p:tgtEl>
                                          <p:spTgt spid="256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5698"/>
                                        </p:tgtEl>
                                        <p:attrNameLst>
                                          <p:attrName>style.visibility</p:attrName>
                                        </p:attrNameLst>
                                      </p:cBhvr>
                                      <p:to>
                                        <p:strVal val="visible"/>
                                      </p:to>
                                    </p:set>
                                    <p:anim calcmode="lin" valueType="num">
                                      <p:cBhvr additive="base">
                                        <p:cTn id="17" dur="500" fill="hold"/>
                                        <p:tgtEl>
                                          <p:spTgt spid="25698"/>
                                        </p:tgtEl>
                                        <p:attrNameLst>
                                          <p:attrName>ppt_x</p:attrName>
                                        </p:attrNameLst>
                                      </p:cBhvr>
                                      <p:tavLst>
                                        <p:tav tm="0">
                                          <p:val>
                                            <p:strVal val="1+#ppt_w/2"/>
                                          </p:val>
                                        </p:tav>
                                        <p:tav tm="100000">
                                          <p:val>
                                            <p:strVal val="#ppt_x"/>
                                          </p:val>
                                        </p:tav>
                                      </p:tavLst>
                                    </p:anim>
                                    <p:anim calcmode="lin" valueType="num">
                                      <p:cBhvr additive="base">
                                        <p:cTn id="18" dur="500" fill="hold"/>
                                        <p:tgtEl>
                                          <p:spTgt spid="25698"/>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500"/>
                            </p:stCondLst>
                            <p:childTnLst>
                              <p:par>
                                <p:cTn id="20" presetID="22" presetClass="entr" presetSubtype="2" fill="hold" grpId="0" nodeType="afterEffect">
                                  <p:stCondLst>
                                    <p:cond delay="0"/>
                                  </p:stCondLst>
                                  <p:childTnLst>
                                    <p:set>
                                      <p:cBhvr>
                                        <p:cTn id="21" dur="1" fill="hold">
                                          <p:stCondLst>
                                            <p:cond delay="0"/>
                                          </p:stCondLst>
                                        </p:cTn>
                                        <p:tgtEl>
                                          <p:spTgt spid="25699"/>
                                        </p:tgtEl>
                                        <p:attrNameLst>
                                          <p:attrName>style.visibility</p:attrName>
                                        </p:attrNameLst>
                                      </p:cBhvr>
                                      <p:to>
                                        <p:strVal val="visible"/>
                                      </p:to>
                                    </p:set>
                                    <p:animEffect transition="in" filter="wipe(right)">
                                      <p:cBhvr>
                                        <p:cTn id="22" dur="500"/>
                                        <p:tgtEl>
                                          <p:spTgt spid="2569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5700"/>
                                        </p:tgtEl>
                                        <p:attrNameLst>
                                          <p:attrName>style.visibility</p:attrName>
                                        </p:attrNameLst>
                                      </p:cBhvr>
                                      <p:to>
                                        <p:strVal val="visible"/>
                                      </p:to>
                                    </p:set>
                                    <p:animEffect transition="in" filter="dissolve">
                                      <p:cBhvr>
                                        <p:cTn id="25" dur="500"/>
                                        <p:tgtEl>
                                          <p:spTgt spid="25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1" grpId="0"/>
      <p:bldP spid="25700" grpId="0" animBg="1"/>
      <p:bldP spid="25698" grpId="0"/>
      <p:bldP spid="25699"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266" name="Picture 13"/>
          <p:cNvPicPr>
            <a:picLocks noChangeAspect="1" noChangeArrowheads="1"/>
          </p:cNvPicPr>
          <p:nvPr/>
        </p:nvPicPr>
        <p:blipFill>
          <a:blip r:embed="rId4" cstate="print"/>
          <a:srcRect/>
          <a:stretch>
            <a:fillRect/>
          </a:stretch>
        </p:blipFill>
        <p:spPr bwMode="auto">
          <a:xfrm>
            <a:off x="1981201" y="1057276"/>
            <a:ext cx="8467725" cy="5343525"/>
          </a:xfrm>
          <a:prstGeom prst="rect">
            <a:avLst/>
          </a:prstGeom>
          <a:noFill/>
          <a:ln w="9525">
            <a:noFill/>
            <a:miter lim="800000"/>
            <a:headEnd/>
            <a:tailEnd/>
          </a:ln>
        </p:spPr>
      </p:pic>
      <p:sp>
        <p:nvSpPr>
          <p:cNvPr id="11267" name="Rectangle 3"/>
          <p:cNvSpPr>
            <a:spLocks noChangeArrowheads="1"/>
          </p:cNvSpPr>
          <p:nvPr/>
        </p:nvSpPr>
        <p:spPr bwMode="auto">
          <a:xfrm>
            <a:off x="2362200" y="1371600"/>
            <a:ext cx="3581400" cy="6096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Low-Frequency Response</a:t>
            </a:r>
          </a:p>
        </p:txBody>
      </p:sp>
      <p:sp>
        <p:nvSpPr>
          <p:cNvPr id="11268" name="Text Box 4"/>
          <p:cNvSpPr txBox="1">
            <a:spLocks noChangeArrowheads="1"/>
          </p:cNvSpPr>
          <p:nvPr/>
        </p:nvSpPr>
        <p:spPr bwMode="auto">
          <a:xfrm>
            <a:off x="2514600" y="1981200"/>
            <a:ext cx="7620000" cy="923330"/>
          </a:xfrm>
          <a:prstGeom prst="rect">
            <a:avLst/>
          </a:prstGeom>
          <a:noFill/>
          <a:ln w="9525">
            <a:noFill/>
            <a:miter lim="800000"/>
            <a:headEnd/>
            <a:tailEnd/>
          </a:ln>
          <a:effectLst/>
        </p:spPr>
        <p:txBody>
          <a:bodyPr>
            <a:spAutoFit/>
          </a:bodyPr>
          <a:lstStyle/>
          <a:p>
            <a:pPr>
              <a:spcBef>
                <a:spcPct val="50000"/>
              </a:spcBef>
            </a:pPr>
            <a:r>
              <a:rPr lang="en-US"/>
              <a:t>In capacitively coupled amplifiers, the coupling and bypass capacitors affect the low frequency cutoff. These capacitors form a high-pass filter with circuit resistances. A typical BJT amplifier has three high-pass filters.</a:t>
            </a:r>
          </a:p>
        </p:txBody>
      </p:sp>
      <p:sp>
        <p:nvSpPr>
          <p:cNvPr id="11271" name="Rectangle 43"/>
          <p:cNvSpPr>
            <a:spLocks noChangeArrowheads="1"/>
          </p:cNvSpPr>
          <p:nvPr/>
        </p:nvSpPr>
        <p:spPr bwMode="auto">
          <a:xfrm>
            <a:off x="6858000" y="3581400"/>
            <a:ext cx="3352800" cy="2743200"/>
          </a:xfrm>
          <a:prstGeom prst="rect">
            <a:avLst/>
          </a:prstGeom>
          <a:solidFill>
            <a:schemeClr val="bg1"/>
          </a:solidFill>
          <a:ln w="9525">
            <a:solidFill>
              <a:schemeClr val="tx1"/>
            </a:solidFill>
            <a:miter lim="800000"/>
            <a:headEnd/>
            <a:tailEnd/>
          </a:ln>
          <a:effectLst/>
        </p:spPr>
        <p:txBody>
          <a:bodyPr wrap="none" anchor="ctr"/>
          <a:lstStyle/>
          <a:p>
            <a:endParaRPr lang="en-US"/>
          </a:p>
        </p:txBody>
      </p:sp>
      <p:graphicFrame>
        <p:nvGraphicFramePr>
          <p:cNvPr id="11272" name="Object 42"/>
          <p:cNvGraphicFramePr>
            <a:graphicFrameLocks noChangeAspect="1"/>
          </p:cNvGraphicFramePr>
          <p:nvPr/>
        </p:nvGraphicFramePr>
        <p:xfrm>
          <a:off x="6934200" y="3810001"/>
          <a:ext cx="3030538" cy="2416175"/>
        </p:xfrm>
        <a:graphic>
          <a:graphicData uri="http://schemas.openxmlformats.org/presentationml/2006/ole">
            <mc:AlternateContent xmlns:mc="http://schemas.openxmlformats.org/markup-compatibility/2006">
              <mc:Choice xmlns:v="urn:schemas-microsoft-com:vml" Requires="v">
                <p:oleObj spid="_x0000_s37030" name="CorelDRAW" r:id="rId5" imgW="2323800" imgH="1852920" progId="">
                  <p:embed/>
                </p:oleObj>
              </mc:Choice>
              <mc:Fallback>
                <p:oleObj name="CorelDRAW" r:id="rId5" imgW="2323800" imgH="185292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4200" y="3810001"/>
                        <a:ext cx="3030538" cy="241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73" name="Text Box 44"/>
          <p:cNvSpPr txBox="1">
            <a:spLocks noChangeArrowheads="1"/>
          </p:cNvSpPr>
          <p:nvPr/>
        </p:nvSpPr>
        <p:spPr bwMode="auto">
          <a:xfrm>
            <a:off x="2514600" y="3429001"/>
            <a:ext cx="4191000" cy="1006475"/>
          </a:xfrm>
          <a:prstGeom prst="rect">
            <a:avLst/>
          </a:prstGeom>
          <a:noFill/>
          <a:ln w="9525">
            <a:noFill/>
            <a:miter lim="800000"/>
            <a:headEnd/>
            <a:tailEnd/>
          </a:ln>
          <a:effectLst/>
        </p:spPr>
        <p:txBody>
          <a:bodyPr>
            <a:spAutoFit/>
          </a:bodyPr>
          <a:lstStyle/>
          <a:p>
            <a:pPr>
              <a:spcBef>
                <a:spcPct val="50000"/>
              </a:spcBef>
            </a:pPr>
            <a:r>
              <a:rPr lang="en-US" sz="2000"/>
              <a:t>For example, the input coupling capacitor forms a high-pass filter with the input resistance of the amplifier:</a:t>
            </a:r>
          </a:p>
        </p:txBody>
      </p:sp>
      <p:sp>
        <p:nvSpPr>
          <p:cNvPr id="11274" name="Rectangle 45"/>
          <p:cNvSpPr>
            <a:spLocks noChangeArrowheads="1"/>
          </p:cNvSpPr>
          <p:nvPr/>
        </p:nvSpPr>
        <p:spPr bwMode="auto">
          <a:xfrm>
            <a:off x="3124200" y="4495800"/>
            <a:ext cx="3124200" cy="1828800"/>
          </a:xfrm>
          <a:prstGeom prst="rect">
            <a:avLst/>
          </a:prstGeom>
          <a:solidFill>
            <a:schemeClr val="bg1"/>
          </a:solidFill>
          <a:ln w="9525">
            <a:solidFill>
              <a:schemeClr val="tx1"/>
            </a:solidFill>
            <a:miter lim="800000"/>
            <a:headEnd/>
            <a:tailEnd/>
          </a:ln>
          <a:effectLst/>
        </p:spPr>
        <p:txBody>
          <a:bodyPr wrap="none" anchor="ctr"/>
          <a:lstStyle/>
          <a:p>
            <a:endParaRPr lang="en-US"/>
          </a:p>
        </p:txBody>
      </p:sp>
      <p:graphicFrame>
        <p:nvGraphicFramePr>
          <p:cNvPr id="11275" name="Object 47"/>
          <p:cNvGraphicFramePr>
            <a:graphicFrameLocks noChangeAspect="1"/>
          </p:cNvGraphicFramePr>
          <p:nvPr/>
        </p:nvGraphicFramePr>
        <p:xfrm>
          <a:off x="3276601" y="4572001"/>
          <a:ext cx="2874963" cy="1698625"/>
        </p:xfrm>
        <a:graphic>
          <a:graphicData uri="http://schemas.openxmlformats.org/presentationml/2006/ole">
            <mc:AlternateContent xmlns:mc="http://schemas.openxmlformats.org/markup-compatibility/2006">
              <mc:Choice xmlns:v="urn:schemas-microsoft-com:vml" Requires="v">
                <p:oleObj spid="_x0000_s37031" name="CorelDRAW" r:id="rId7" imgW="2148120" imgH="1269360" progId="">
                  <p:embed/>
                </p:oleObj>
              </mc:Choice>
              <mc:Fallback>
                <p:oleObj name="CorelDRAW" r:id="rId7" imgW="2148120" imgH="1269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01" y="4572001"/>
                        <a:ext cx="2874963" cy="169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Box 11"/>
          <p:cNvSpPr txBox="1"/>
          <p:nvPr/>
        </p:nvSpPr>
        <p:spPr>
          <a:xfrm>
            <a:off x="2590800" y="152400"/>
            <a:ext cx="7010400" cy="523220"/>
          </a:xfrm>
          <a:prstGeom prst="rect">
            <a:avLst/>
          </a:prstGeom>
          <a:solidFill>
            <a:schemeClr val="tx2">
              <a:lumMod val="40000"/>
              <a:lumOff val="60000"/>
            </a:schemeClr>
          </a:solidFill>
          <a:ln w="38100">
            <a:solidFill>
              <a:schemeClr val="tx1"/>
            </a:solidFill>
          </a:ln>
        </p:spPr>
        <p:txBody>
          <a:bodyPr wrap="square" rtlCol="0">
            <a:spAutoFit/>
          </a:bodyPr>
          <a:lstStyle/>
          <a:p>
            <a:r>
              <a:rPr lang="en-US" sz="2800" b="1" dirty="0"/>
              <a:t>Summary of BJT Frequency Response Analysis</a:t>
            </a:r>
          </a:p>
        </p:txBody>
      </p:sp>
    </p:spTree>
    <p:extLst>
      <p:ext uri="{BB962C8B-B14F-4D97-AF65-F5344CB8AC3E}">
        <p14:creationId xmlns:p14="http://schemas.microsoft.com/office/powerpoint/2010/main" val="33383679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290" name="Picture 11"/>
          <p:cNvPicPr>
            <a:picLocks noChangeAspect="1" noChangeArrowheads="1"/>
          </p:cNvPicPr>
          <p:nvPr/>
        </p:nvPicPr>
        <p:blipFill>
          <a:blip r:embed="rId4" cstate="print"/>
          <a:srcRect/>
          <a:stretch>
            <a:fillRect/>
          </a:stretch>
        </p:blipFill>
        <p:spPr bwMode="auto">
          <a:xfrm>
            <a:off x="1981201" y="1057276"/>
            <a:ext cx="8467725" cy="5343525"/>
          </a:xfrm>
          <a:prstGeom prst="rect">
            <a:avLst/>
          </a:prstGeom>
          <a:noFill/>
          <a:ln w="9525">
            <a:noFill/>
            <a:miter lim="800000"/>
            <a:headEnd/>
            <a:tailEnd/>
          </a:ln>
        </p:spPr>
      </p:pic>
      <p:sp>
        <p:nvSpPr>
          <p:cNvPr id="12291" name="Rectangle 3"/>
          <p:cNvSpPr>
            <a:spLocks noChangeArrowheads="1"/>
          </p:cNvSpPr>
          <p:nvPr/>
        </p:nvSpPr>
        <p:spPr bwMode="auto">
          <a:xfrm>
            <a:off x="2362200" y="1371600"/>
            <a:ext cx="3581400" cy="6096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Low-Frequency Response</a:t>
            </a:r>
          </a:p>
        </p:txBody>
      </p:sp>
      <p:sp>
        <p:nvSpPr>
          <p:cNvPr id="12294" name="Text Box 10"/>
          <p:cNvSpPr txBox="1">
            <a:spLocks noChangeArrowheads="1"/>
          </p:cNvSpPr>
          <p:nvPr/>
        </p:nvSpPr>
        <p:spPr bwMode="auto">
          <a:xfrm>
            <a:off x="2362200" y="2057400"/>
            <a:ext cx="7696200" cy="923330"/>
          </a:xfrm>
          <a:prstGeom prst="rect">
            <a:avLst/>
          </a:prstGeom>
          <a:noFill/>
          <a:ln w="9525">
            <a:noFill/>
            <a:miter lim="800000"/>
            <a:headEnd/>
            <a:tailEnd/>
          </a:ln>
          <a:effectLst/>
        </p:spPr>
        <p:txBody>
          <a:bodyPr>
            <a:spAutoFit/>
          </a:bodyPr>
          <a:lstStyle/>
          <a:p>
            <a:pPr>
              <a:spcBef>
                <a:spcPct val="50000"/>
              </a:spcBef>
            </a:pPr>
            <a:r>
              <a:rPr lang="en-US"/>
              <a:t>The output </a:t>
            </a:r>
            <a:r>
              <a:rPr lang="en-US" i="1"/>
              <a:t>RC </a:t>
            </a:r>
            <a:r>
              <a:rPr lang="en-US"/>
              <a:t>circuit is composed of the series combination of the collector and load resistors with the output capacitor. The cutoff frequency due to the output circuit is </a:t>
            </a:r>
          </a:p>
        </p:txBody>
      </p:sp>
      <p:graphicFrame>
        <p:nvGraphicFramePr>
          <p:cNvPr id="41998" name="Object 14"/>
          <p:cNvGraphicFramePr>
            <a:graphicFrameLocks noChangeAspect="1"/>
          </p:cNvGraphicFramePr>
          <p:nvPr/>
        </p:nvGraphicFramePr>
        <p:xfrm>
          <a:off x="2438401" y="3200400"/>
          <a:ext cx="1928813" cy="655638"/>
        </p:xfrm>
        <a:graphic>
          <a:graphicData uri="http://schemas.openxmlformats.org/presentationml/2006/ole">
            <mc:AlternateContent xmlns:mc="http://schemas.openxmlformats.org/markup-compatibility/2006">
              <mc:Choice xmlns:v="urn:schemas-microsoft-com:vml" Requires="v">
                <p:oleObj spid="_x0000_s38054" name="Equation" r:id="rId5" imgW="1307532" imgH="444307" progId="">
                  <p:embed/>
                </p:oleObj>
              </mc:Choice>
              <mc:Fallback>
                <p:oleObj name="Equation" r:id="rId5" imgW="1307532" imgH="444307"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1" y="3200400"/>
                        <a:ext cx="1928813" cy="655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96" name="Rectangle 16"/>
          <p:cNvSpPr>
            <a:spLocks noChangeArrowheads="1"/>
          </p:cNvSpPr>
          <p:nvPr/>
        </p:nvSpPr>
        <p:spPr bwMode="auto">
          <a:xfrm>
            <a:off x="6211888" y="3230563"/>
            <a:ext cx="3733800" cy="3124200"/>
          </a:xfrm>
          <a:prstGeom prst="rect">
            <a:avLst/>
          </a:prstGeom>
          <a:solidFill>
            <a:schemeClr val="bg1"/>
          </a:solidFill>
          <a:ln w="9525">
            <a:solidFill>
              <a:schemeClr val="tx1"/>
            </a:solidFill>
            <a:miter lim="800000"/>
            <a:headEnd/>
            <a:tailEnd/>
          </a:ln>
          <a:effectLst/>
        </p:spPr>
        <p:txBody>
          <a:bodyPr wrap="none" anchor="ctr"/>
          <a:lstStyle/>
          <a:p>
            <a:endParaRPr lang="en-US"/>
          </a:p>
        </p:txBody>
      </p:sp>
      <p:graphicFrame>
        <p:nvGraphicFramePr>
          <p:cNvPr id="12297" name="Object 17"/>
          <p:cNvGraphicFramePr>
            <a:graphicFrameLocks noChangeAspect="1"/>
          </p:cNvGraphicFramePr>
          <p:nvPr/>
        </p:nvGraphicFramePr>
        <p:xfrm>
          <a:off x="6248401" y="3505200"/>
          <a:ext cx="3451225" cy="2751138"/>
        </p:xfrm>
        <a:graphic>
          <a:graphicData uri="http://schemas.openxmlformats.org/presentationml/2006/ole">
            <mc:AlternateContent xmlns:mc="http://schemas.openxmlformats.org/markup-compatibility/2006">
              <mc:Choice xmlns:v="urn:schemas-microsoft-com:vml" Requires="v">
                <p:oleObj spid="_x0000_s38055" name="CorelDRAW" r:id="rId7" imgW="2323800" imgH="1852920" progId="">
                  <p:embed/>
                </p:oleObj>
              </mc:Choice>
              <mc:Fallback>
                <p:oleObj name="CorelDRAW" r:id="rId7" imgW="2323800" imgH="185292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1" y="3505200"/>
                        <a:ext cx="3451225" cy="2751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Box 9"/>
          <p:cNvSpPr txBox="1"/>
          <p:nvPr/>
        </p:nvSpPr>
        <p:spPr>
          <a:xfrm>
            <a:off x="2590800" y="152400"/>
            <a:ext cx="7010400" cy="523220"/>
          </a:xfrm>
          <a:prstGeom prst="rect">
            <a:avLst/>
          </a:prstGeom>
          <a:solidFill>
            <a:schemeClr val="tx2">
              <a:lumMod val="40000"/>
              <a:lumOff val="60000"/>
            </a:schemeClr>
          </a:solidFill>
          <a:ln w="38100">
            <a:solidFill>
              <a:schemeClr val="tx1"/>
            </a:solidFill>
          </a:ln>
        </p:spPr>
        <p:txBody>
          <a:bodyPr wrap="square" rtlCol="0">
            <a:spAutoFit/>
          </a:bodyPr>
          <a:lstStyle/>
          <a:p>
            <a:r>
              <a:rPr lang="en-US" sz="2800" b="1" dirty="0"/>
              <a:t>Summary of BJT Frequency Response Analysis</a:t>
            </a:r>
          </a:p>
        </p:txBody>
      </p:sp>
    </p:spTree>
    <p:extLst>
      <p:ext uri="{BB962C8B-B14F-4D97-AF65-F5344CB8AC3E}">
        <p14:creationId xmlns:p14="http://schemas.microsoft.com/office/powerpoint/2010/main" val="15274671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1998"/>
                                        </p:tgtEl>
                                        <p:attrNameLst>
                                          <p:attrName>style.visibility</p:attrName>
                                        </p:attrNameLst>
                                      </p:cBhvr>
                                      <p:to>
                                        <p:strVal val="visible"/>
                                      </p:to>
                                    </p:set>
                                    <p:animEffect transition="in" filter="wipe(left)">
                                      <p:cBhvr>
                                        <p:cTn id="7" dur="500"/>
                                        <p:tgtEl>
                                          <p:spTgt spid="41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3314" name="Picture 19"/>
          <p:cNvPicPr>
            <a:picLocks noChangeAspect="1" noChangeArrowheads="1"/>
          </p:cNvPicPr>
          <p:nvPr/>
        </p:nvPicPr>
        <p:blipFill>
          <a:blip r:embed="rId4" cstate="print"/>
          <a:srcRect/>
          <a:stretch>
            <a:fillRect/>
          </a:stretch>
        </p:blipFill>
        <p:spPr bwMode="auto">
          <a:xfrm>
            <a:off x="1981201" y="1066801"/>
            <a:ext cx="8467725" cy="5343525"/>
          </a:xfrm>
          <a:prstGeom prst="rect">
            <a:avLst/>
          </a:prstGeom>
          <a:noFill/>
          <a:ln w="9525">
            <a:noFill/>
            <a:miter lim="800000"/>
            <a:headEnd/>
            <a:tailEnd/>
          </a:ln>
        </p:spPr>
      </p:pic>
      <p:sp>
        <p:nvSpPr>
          <p:cNvPr id="13315" name="Rectangle 3"/>
          <p:cNvSpPr>
            <a:spLocks noChangeArrowheads="1"/>
          </p:cNvSpPr>
          <p:nvPr/>
        </p:nvSpPr>
        <p:spPr bwMode="auto">
          <a:xfrm>
            <a:off x="2362200" y="1371600"/>
            <a:ext cx="3581400" cy="6096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Low-Frequency Response</a:t>
            </a:r>
          </a:p>
        </p:txBody>
      </p:sp>
      <p:sp>
        <p:nvSpPr>
          <p:cNvPr id="13316" name="Text Box 4"/>
          <p:cNvSpPr txBox="1">
            <a:spLocks noChangeArrowheads="1"/>
          </p:cNvSpPr>
          <p:nvPr/>
        </p:nvSpPr>
        <p:spPr bwMode="auto">
          <a:xfrm>
            <a:off x="3581400" y="2133600"/>
            <a:ext cx="5791200" cy="369332"/>
          </a:xfrm>
          <a:prstGeom prst="rect">
            <a:avLst/>
          </a:prstGeom>
          <a:noFill/>
          <a:ln w="9525">
            <a:noFill/>
            <a:miter lim="800000"/>
            <a:headEnd/>
            <a:tailEnd/>
          </a:ln>
          <a:effectLst/>
        </p:spPr>
        <p:txBody>
          <a:bodyPr>
            <a:spAutoFit/>
          </a:bodyPr>
          <a:lstStyle/>
          <a:p>
            <a:pPr>
              <a:spcBef>
                <a:spcPct val="50000"/>
              </a:spcBef>
            </a:pPr>
            <a:r>
              <a:rPr lang="en-US"/>
              <a:t>What is the lower cutoff frequency due to </a:t>
            </a:r>
            <a:r>
              <a:rPr lang="en-US" i="1"/>
              <a:t>C</a:t>
            </a:r>
            <a:r>
              <a:rPr lang="en-US" baseline="-25000"/>
              <a:t>1</a:t>
            </a:r>
            <a:r>
              <a:rPr lang="en-US"/>
              <a:t>? </a:t>
            </a:r>
          </a:p>
        </p:txBody>
      </p:sp>
      <p:sp>
        <p:nvSpPr>
          <p:cNvPr id="13319" name="Rectangle 7"/>
          <p:cNvSpPr>
            <a:spLocks noChangeArrowheads="1"/>
          </p:cNvSpPr>
          <p:nvPr/>
        </p:nvSpPr>
        <p:spPr bwMode="auto">
          <a:xfrm>
            <a:off x="6629400" y="2743200"/>
            <a:ext cx="3581400" cy="35814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29708" name="WordArt 12"/>
          <p:cNvSpPr>
            <a:spLocks noChangeArrowheads="1" noChangeShapeType="1" noTextEdit="1"/>
          </p:cNvSpPr>
          <p:nvPr/>
        </p:nvSpPr>
        <p:spPr bwMode="auto">
          <a:xfrm>
            <a:off x="2362200" y="2971800"/>
            <a:ext cx="1085850" cy="546100"/>
          </a:xfrm>
          <a:prstGeom prst="rect">
            <a:avLst/>
          </a:prstGeom>
        </p:spPr>
        <p:txBody>
          <a:bodyPr wrap="none" fromWordArt="1">
            <a:prstTxWarp prst="textSlantUp">
              <a:avLst>
                <a:gd name="adj" fmla="val 32056"/>
              </a:avLst>
            </a:prstTxWarp>
          </a:bodyPr>
          <a:lstStyle/>
          <a:p>
            <a:pPr algn="ctr"/>
            <a:r>
              <a:rPr lang="en-US"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Solution:</a:t>
            </a:r>
          </a:p>
        </p:txBody>
      </p:sp>
      <p:sp>
        <p:nvSpPr>
          <p:cNvPr id="13321" name="WordArt 13"/>
          <p:cNvSpPr>
            <a:spLocks noChangeArrowheads="1" noChangeShapeType="1" noTextEdit="1"/>
          </p:cNvSpPr>
          <p:nvPr/>
        </p:nvSpPr>
        <p:spPr bwMode="auto">
          <a:xfrm>
            <a:off x="2362200" y="2057400"/>
            <a:ext cx="1085850" cy="546100"/>
          </a:xfrm>
          <a:prstGeom prst="rect">
            <a:avLst/>
          </a:prstGeom>
        </p:spPr>
        <p:txBody>
          <a:bodyPr wrap="none" fromWordArt="1">
            <a:prstTxWarp prst="textSlantUp">
              <a:avLst>
                <a:gd name="adj" fmla="val 32056"/>
              </a:avLst>
            </a:prstTxWarp>
          </a:bodyPr>
          <a:lstStyle/>
          <a:p>
            <a:pPr algn="ctr"/>
            <a:r>
              <a:rPr lang="en-US"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Example:</a:t>
            </a:r>
          </a:p>
        </p:txBody>
      </p:sp>
      <p:sp>
        <p:nvSpPr>
          <p:cNvPr id="13322" name="Text Box 19"/>
          <p:cNvSpPr txBox="1">
            <a:spLocks noChangeArrowheads="1"/>
          </p:cNvSpPr>
          <p:nvPr/>
        </p:nvSpPr>
        <p:spPr bwMode="auto">
          <a:xfrm>
            <a:off x="2362200" y="2514600"/>
            <a:ext cx="4343400" cy="369332"/>
          </a:xfrm>
          <a:prstGeom prst="rect">
            <a:avLst/>
          </a:prstGeom>
          <a:noFill/>
          <a:ln w="9525">
            <a:noFill/>
            <a:miter lim="800000"/>
            <a:headEnd/>
            <a:tailEnd/>
          </a:ln>
          <a:effectLst/>
        </p:spPr>
        <p:txBody>
          <a:bodyPr>
            <a:spAutoFit/>
          </a:bodyPr>
          <a:lstStyle/>
          <a:p>
            <a:pPr>
              <a:spcBef>
                <a:spcPct val="50000"/>
              </a:spcBef>
            </a:pPr>
            <a:r>
              <a:rPr lang="en-US"/>
              <a:t>Assume </a:t>
            </a:r>
            <a:r>
              <a:rPr lang="en-US" i="1"/>
              <a:t>r</a:t>
            </a:r>
            <a:r>
              <a:rPr lang="en-US" i="1" baseline="-25000"/>
              <a:t>e</a:t>
            </a:r>
            <a:r>
              <a:rPr lang="en-US">
                <a:latin typeface="Arial" charset="0"/>
              </a:rPr>
              <a:t>’</a:t>
            </a:r>
            <a:r>
              <a:rPr lang="en-US"/>
              <a:t> = 3.5 </a:t>
            </a:r>
            <a:r>
              <a:rPr lang="en-US">
                <a:latin typeface="Symbol" pitchFamily="18" charset="2"/>
              </a:rPr>
              <a:t>W</a:t>
            </a:r>
            <a:r>
              <a:rPr lang="en-US"/>
              <a:t> and </a:t>
            </a:r>
            <a:r>
              <a:rPr lang="en-US">
                <a:latin typeface="Symbol" pitchFamily="18" charset="2"/>
              </a:rPr>
              <a:t>b </a:t>
            </a:r>
            <a:r>
              <a:rPr lang="en-US"/>
              <a:t>= 200.</a:t>
            </a:r>
          </a:p>
        </p:txBody>
      </p:sp>
      <p:sp>
        <p:nvSpPr>
          <p:cNvPr id="29716" name="Text Box 20"/>
          <p:cNvSpPr txBox="1">
            <a:spLocks noChangeArrowheads="1"/>
          </p:cNvSpPr>
          <p:nvPr/>
        </p:nvSpPr>
        <p:spPr bwMode="auto">
          <a:xfrm>
            <a:off x="2362200" y="3505201"/>
            <a:ext cx="3886200" cy="701675"/>
          </a:xfrm>
          <a:prstGeom prst="rect">
            <a:avLst/>
          </a:prstGeom>
          <a:noFill/>
          <a:ln w="9525">
            <a:noFill/>
            <a:miter lim="800000"/>
            <a:headEnd/>
            <a:tailEnd/>
          </a:ln>
          <a:effectLst/>
        </p:spPr>
        <p:txBody>
          <a:bodyPr>
            <a:spAutoFit/>
          </a:bodyPr>
          <a:lstStyle/>
          <a:p>
            <a:pPr>
              <a:spcBef>
                <a:spcPct val="50000"/>
              </a:spcBef>
            </a:pPr>
            <a:r>
              <a:rPr lang="en-US" sz="2000" i="1"/>
              <a:t>R</a:t>
            </a:r>
            <a:r>
              <a:rPr lang="en-US" sz="2000" baseline="-25000"/>
              <a:t>E1</a:t>
            </a:r>
            <a:r>
              <a:rPr lang="en-US" sz="2000"/>
              <a:t> is not bypassed, so it is added to </a:t>
            </a:r>
            <a:r>
              <a:rPr lang="en-US" sz="2000" i="1"/>
              <a:t>r</a:t>
            </a:r>
            <a:r>
              <a:rPr lang="en-US" sz="2000" i="1" baseline="-25000"/>
              <a:t>e</a:t>
            </a:r>
            <a:r>
              <a:rPr lang="en-US" sz="2000">
                <a:latin typeface="Arial" charset="0"/>
              </a:rPr>
              <a:t>’</a:t>
            </a:r>
            <a:r>
              <a:rPr lang="en-US" sz="2000"/>
              <a:t>. Then:</a:t>
            </a:r>
          </a:p>
        </p:txBody>
      </p:sp>
      <p:graphicFrame>
        <p:nvGraphicFramePr>
          <p:cNvPr id="29718" name="Object 22"/>
          <p:cNvGraphicFramePr>
            <a:graphicFrameLocks noChangeAspect="1"/>
          </p:cNvGraphicFramePr>
          <p:nvPr/>
        </p:nvGraphicFramePr>
        <p:xfrm>
          <a:off x="2524125" y="4191000"/>
          <a:ext cx="3868738" cy="673100"/>
        </p:xfrm>
        <a:graphic>
          <a:graphicData uri="http://schemas.openxmlformats.org/presentationml/2006/ole">
            <mc:AlternateContent xmlns:mc="http://schemas.openxmlformats.org/markup-compatibility/2006">
              <mc:Choice xmlns:v="urn:schemas-microsoft-com:vml" Requires="v">
                <p:oleObj spid="_x0000_s39160" name="Equation" r:id="rId5" imgW="2628900" imgH="457200" progId="">
                  <p:embed/>
                </p:oleObj>
              </mc:Choice>
              <mc:Fallback>
                <p:oleObj name="Equation" r:id="rId5" imgW="2628900" imgH="4572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4125" y="4191000"/>
                        <a:ext cx="3868738"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25" name="Text Box 23"/>
          <p:cNvSpPr txBox="1">
            <a:spLocks noChangeArrowheads="1"/>
          </p:cNvSpPr>
          <p:nvPr/>
        </p:nvSpPr>
        <p:spPr bwMode="auto">
          <a:xfrm>
            <a:off x="2879726" y="4814889"/>
            <a:ext cx="3292475" cy="396875"/>
          </a:xfrm>
          <a:prstGeom prst="rect">
            <a:avLst/>
          </a:prstGeom>
          <a:noFill/>
          <a:ln w="9525">
            <a:noFill/>
            <a:miter lim="800000"/>
            <a:headEnd/>
            <a:tailEnd/>
          </a:ln>
          <a:effectLst/>
        </p:spPr>
        <p:txBody>
          <a:bodyPr>
            <a:spAutoFit/>
          </a:bodyPr>
          <a:lstStyle/>
          <a:p>
            <a:endParaRPr lang="en-US" sz="2000"/>
          </a:p>
        </p:txBody>
      </p:sp>
      <p:sp>
        <p:nvSpPr>
          <p:cNvPr id="29720" name="Text Box 24"/>
          <p:cNvSpPr txBox="1">
            <a:spLocks noChangeArrowheads="1"/>
          </p:cNvSpPr>
          <p:nvPr/>
        </p:nvSpPr>
        <p:spPr bwMode="auto">
          <a:xfrm>
            <a:off x="2743200" y="4876801"/>
            <a:ext cx="1524000" cy="396875"/>
          </a:xfrm>
          <a:prstGeom prst="rect">
            <a:avLst/>
          </a:prstGeom>
          <a:noFill/>
          <a:ln w="9525">
            <a:noFill/>
            <a:miter lim="800000"/>
            <a:headEnd/>
            <a:tailEnd/>
          </a:ln>
          <a:effectLst/>
        </p:spPr>
        <p:txBody>
          <a:bodyPr>
            <a:spAutoFit/>
          </a:bodyPr>
          <a:lstStyle/>
          <a:p>
            <a:pPr>
              <a:spcBef>
                <a:spcPct val="50000"/>
              </a:spcBef>
            </a:pPr>
            <a:r>
              <a:rPr lang="en-US" sz="2000"/>
              <a:t>= 2.77 k</a:t>
            </a:r>
            <a:r>
              <a:rPr lang="en-US" sz="2000">
                <a:latin typeface="Symbol" pitchFamily="18" charset="2"/>
              </a:rPr>
              <a:t>W</a:t>
            </a:r>
          </a:p>
        </p:txBody>
      </p:sp>
      <p:graphicFrame>
        <p:nvGraphicFramePr>
          <p:cNvPr id="29722" name="Object 26"/>
          <p:cNvGraphicFramePr>
            <a:graphicFrameLocks noChangeAspect="1"/>
          </p:cNvGraphicFramePr>
          <p:nvPr/>
        </p:nvGraphicFramePr>
        <p:xfrm>
          <a:off x="2362200" y="5257801"/>
          <a:ext cx="3505200" cy="671513"/>
        </p:xfrm>
        <a:graphic>
          <a:graphicData uri="http://schemas.openxmlformats.org/presentationml/2006/ole">
            <mc:AlternateContent xmlns:mc="http://schemas.openxmlformats.org/markup-compatibility/2006">
              <mc:Choice xmlns:v="urn:schemas-microsoft-com:vml" Requires="v">
                <p:oleObj spid="_x0000_s39161" name="Equation" r:id="rId7" imgW="2324100" imgH="444500" progId="">
                  <p:embed/>
                </p:oleObj>
              </mc:Choice>
              <mc:Fallback>
                <p:oleObj name="Equation" r:id="rId7" imgW="2324100" imgH="4445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2200" y="5257801"/>
                        <a:ext cx="3505200" cy="671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9723" name="Text Box 27"/>
          <p:cNvSpPr txBox="1">
            <a:spLocks noChangeArrowheads="1"/>
          </p:cNvSpPr>
          <p:nvPr/>
        </p:nvSpPr>
        <p:spPr bwMode="auto">
          <a:xfrm>
            <a:off x="5791200" y="5334001"/>
            <a:ext cx="838200" cy="396875"/>
          </a:xfrm>
          <a:prstGeom prst="rect">
            <a:avLst/>
          </a:prstGeom>
          <a:noFill/>
          <a:ln w="9525">
            <a:noFill/>
            <a:miter lim="800000"/>
            <a:headEnd/>
            <a:tailEnd/>
          </a:ln>
          <a:effectLst/>
        </p:spPr>
        <p:txBody>
          <a:bodyPr>
            <a:spAutoFit/>
          </a:bodyPr>
          <a:lstStyle/>
          <a:p>
            <a:pPr>
              <a:spcBef>
                <a:spcPct val="50000"/>
              </a:spcBef>
            </a:pPr>
            <a:r>
              <a:rPr lang="en-US" sz="2000">
                <a:solidFill>
                  <a:srgbClr val="FF0000"/>
                </a:solidFill>
              </a:rPr>
              <a:t>57 Hz</a:t>
            </a:r>
          </a:p>
        </p:txBody>
      </p:sp>
      <p:graphicFrame>
        <p:nvGraphicFramePr>
          <p:cNvPr id="13329" name="Object 28"/>
          <p:cNvGraphicFramePr>
            <a:graphicFrameLocks noChangeAspect="1"/>
          </p:cNvGraphicFramePr>
          <p:nvPr/>
        </p:nvGraphicFramePr>
        <p:xfrm>
          <a:off x="6705600" y="2819401"/>
          <a:ext cx="3429000" cy="3363913"/>
        </p:xfrm>
        <a:graphic>
          <a:graphicData uri="http://schemas.openxmlformats.org/presentationml/2006/ole">
            <mc:AlternateContent xmlns:mc="http://schemas.openxmlformats.org/markup-compatibility/2006">
              <mc:Choice xmlns:v="urn:schemas-microsoft-com:vml" Requires="v">
                <p:oleObj spid="_x0000_s39162" name="CorelDRAW" r:id="rId9" imgW="2261160" imgH="2218680" progId="">
                  <p:embed/>
                </p:oleObj>
              </mc:Choice>
              <mc:Fallback>
                <p:oleObj name="CorelDRAW" r:id="rId9" imgW="2261160" imgH="221868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05600" y="2819401"/>
                        <a:ext cx="3429000" cy="336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Box 17"/>
          <p:cNvSpPr txBox="1"/>
          <p:nvPr/>
        </p:nvSpPr>
        <p:spPr>
          <a:xfrm>
            <a:off x="2590800" y="152400"/>
            <a:ext cx="7010400" cy="523220"/>
          </a:xfrm>
          <a:prstGeom prst="rect">
            <a:avLst/>
          </a:prstGeom>
          <a:solidFill>
            <a:schemeClr val="tx2">
              <a:lumMod val="40000"/>
              <a:lumOff val="60000"/>
            </a:schemeClr>
          </a:solidFill>
          <a:ln w="38100">
            <a:solidFill>
              <a:schemeClr val="tx1"/>
            </a:solidFill>
          </a:ln>
        </p:spPr>
        <p:txBody>
          <a:bodyPr wrap="square" rtlCol="0">
            <a:spAutoFit/>
          </a:bodyPr>
          <a:lstStyle/>
          <a:p>
            <a:r>
              <a:rPr lang="en-US" sz="2800" b="1" dirty="0"/>
              <a:t>Summary of BJT Frequency Response Analysis</a:t>
            </a:r>
          </a:p>
        </p:txBody>
      </p:sp>
    </p:spTree>
    <p:extLst>
      <p:ext uri="{BB962C8B-B14F-4D97-AF65-F5344CB8AC3E}">
        <p14:creationId xmlns:p14="http://schemas.microsoft.com/office/powerpoint/2010/main" val="20268965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708"/>
                                        </p:tgtEl>
                                        <p:attrNameLst>
                                          <p:attrName>style.visibility</p:attrName>
                                        </p:attrNameLst>
                                      </p:cBhvr>
                                      <p:to>
                                        <p:strVal val="visible"/>
                                      </p:to>
                                    </p:set>
                                    <p:animEffect transition="in" filter="dissolve">
                                      <p:cBhvr>
                                        <p:cTn id="7" dur="500"/>
                                        <p:tgtEl>
                                          <p:spTgt spid="29708"/>
                                        </p:tgtEl>
                                      </p:cBhvr>
                                    </p:animEffect>
                                  </p:childTnLst>
                                </p:cTn>
                              </p:par>
                              <p:par>
                                <p:cTn id="8" presetID="2" presetClass="entr" presetSubtype="8" fill="hold" grpId="0" nodeType="withEffect">
                                  <p:stCondLst>
                                    <p:cond delay="0"/>
                                  </p:stCondLst>
                                  <p:childTnLst>
                                    <p:set>
                                      <p:cBhvr>
                                        <p:cTn id="9" dur="1" fill="hold">
                                          <p:stCondLst>
                                            <p:cond delay="0"/>
                                          </p:stCondLst>
                                        </p:cTn>
                                        <p:tgtEl>
                                          <p:spTgt spid="29716"/>
                                        </p:tgtEl>
                                        <p:attrNameLst>
                                          <p:attrName>style.visibility</p:attrName>
                                        </p:attrNameLst>
                                      </p:cBhvr>
                                      <p:to>
                                        <p:strVal val="visible"/>
                                      </p:to>
                                    </p:set>
                                    <p:anim calcmode="lin" valueType="num">
                                      <p:cBhvr additive="base">
                                        <p:cTn id="10" dur="500" fill="hold"/>
                                        <p:tgtEl>
                                          <p:spTgt spid="29716"/>
                                        </p:tgtEl>
                                        <p:attrNameLst>
                                          <p:attrName>ppt_x</p:attrName>
                                        </p:attrNameLst>
                                      </p:cBhvr>
                                      <p:tavLst>
                                        <p:tav tm="0">
                                          <p:val>
                                            <p:strVal val="0-#ppt_w/2"/>
                                          </p:val>
                                        </p:tav>
                                        <p:tav tm="100000">
                                          <p:val>
                                            <p:strVal val="#ppt_x"/>
                                          </p:val>
                                        </p:tav>
                                      </p:tavLst>
                                    </p:anim>
                                    <p:anim calcmode="lin" valueType="num">
                                      <p:cBhvr additive="base">
                                        <p:cTn id="11" dur="500" fill="hold"/>
                                        <p:tgtEl>
                                          <p:spTgt spid="29716"/>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22" presetClass="entr" presetSubtype="8" fill="hold" nodeType="afterEffect">
                                  <p:stCondLst>
                                    <p:cond delay="0"/>
                                  </p:stCondLst>
                                  <p:childTnLst>
                                    <p:set>
                                      <p:cBhvr>
                                        <p:cTn id="14" dur="1" fill="hold">
                                          <p:stCondLst>
                                            <p:cond delay="0"/>
                                          </p:stCondLst>
                                        </p:cTn>
                                        <p:tgtEl>
                                          <p:spTgt spid="29718"/>
                                        </p:tgtEl>
                                        <p:attrNameLst>
                                          <p:attrName>style.visibility</p:attrName>
                                        </p:attrNameLst>
                                      </p:cBhvr>
                                      <p:to>
                                        <p:strVal val="visible"/>
                                      </p:to>
                                    </p:set>
                                    <p:animEffect transition="in" filter="wipe(left)">
                                      <p:cBhvr>
                                        <p:cTn id="15" dur="500"/>
                                        <p:tgtEl>
                                          <p:spTgt spid="2971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9720"/>
                                        </p:tgtEl>
                                        <p:attrNameLst>
                                          <p:attrName>style.visibility</p:attrName>
                                        </p:attrNameLst>
                                      </p:cBhvr>
                                      <p:to>
                                        <p:strVal val="visible"/>
                                      </p:to>
                                    </p:set>
                                    <p:animEffect transition="in" filter="wipe(left)">
                                      <p:cBhvr>
                                        <p:cTn id="20" dur="500"/>
                                        <p:tgtEl>
                                          <p:spTgt spid="2972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9722"/>
                                        </p:tgtEl>
                                        <p:attrNameLst>
                                          <p:attrName>style.visibility</p:attrName>
                                        </p:attrNameLst>
                                      </p:cBhvr>
                                      <p:to>
                                        <p:strVal val="visible"/>
                                      </p:to>
                                    </p:set>
                                    <p:anim calcmode="lin" valueType="num">
                                      <p:cBhvr additive="base">
                                        <p:cTn id="25" dur="500" fill="hold"/>
                                        <p:tgtEl>
                                          <p:spTgt spid="29722"/>
                                        </p:tgtEl>
                                        <p:attrNameLst>
                                          <p:attrName>ppt_x</p:attrName>
                                        </p:attrNameLst>
                                      </p:cBhvr>
                                      <p:tavLst>
                                        <p:tav tm="0">
                                          <p:val>
                                            <p:strVal val="0-#ppt_w/2"/>
                                          </p:val>
                                        </p:tav>
                                        <p:tav tm="100000">
                                          <p:val>
                                            <p:strVal val="#ppt_x"/>
                                          </p:val>
                                        </p:tav>
                                      </p:tavLst>
                                    </p:anim>
                                    <p:anim calcmode="lin" valueType="num">
                                      <p:cBhvr additive="base">
                                        <p:cTn id="26" dur="500" fill="hold"/>
                                        <p:tgtEl>
                                          <p:spTgt spid="2972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38" presetClass="entr" presetSubtype="0" accel="50000" fill="hold" grpId="0" nodeType="clickEffect">
                                  <p:stCondLst>
                                    <p:cond delay="0"/>
                                  </p:stCondLst>
                                  <p:iterate type="lt">
                                    <p:tmPct val="50000"/>
                                  </p:iterate>
                                  <p:childTnLst>
                                    <p:set>
                                      <p:cBhvr>
                                        <p:cTn id="30" dur="1" fill="hold">
                                          <p:stCondLst>
                                            <p:cond delay="0"/>
                                          </p:stCondLst>
                                        </p:cTn>
                                        <p:tgtEl>
                                          <p:spTgt spid="29723"/>
                                        </p:tgtEl>
                                        <p:attrNameLst>
                                          <p:attrName>style.visibility</p:attrName>
                                        </p:attrNameLst>
                                      </p:cBhvr>
                                      <p:to>
                                        <p:strVal val="visible"/>
                                      </p:to>
                                    </p:set>
                                    <p:set>
                                      <p:cBhvr>
                                        <p:cTn id="31" dur="455" fill="hold">
                                          <p:stCondLst>
                                            <p:cond delay="0"/>
                                          </p:stCondLst>
                                        </p:cTn>
                                        <p:tgtEl>
                                          <p:spTgt spid="29723"/>
                                        </p:tgtEl>
                                        <p:attrNameLst>
                                          <p:attrName>style.rotation</p:attrName>
                                        </p:attrNameLst>
                                      </p:cBhvr>
                                      <p:to>
                                        <p:strVal val="-45.0"/>
                                      </p:to>
                                    </p:set>
                                    <p:anim calcmode="lin" valueType="num">
                                      <p:cBhvr>
                                        <p:cTn id="32" dur="455" fill="hold">
                                          <p:stCondLst>
                                            <p:cond delay="455"/>
                                          </p:stCondLst>
                                        </p:cTn>
                                        <p:tgtEl>
                                          <p:spTgt spid="29723"/>
                                        </p:tgtEl>
                                        <p:attrNameLst>
                                          <p:attrName>style.rotation</p:attrName>
                                        </p:attrNameLst>
                                      </p:cBhvr>
                                      <p:tavLst>
                                        <p:tav tm="0">
                                          <p:val>
                                            <p:fltVal val="-45"/>
                                          </p:val>
                                        </p:tav>
                                        <p:tav tm="69900">
                                          <p:val>
                                            <p:fltVal val="45"/>
                                          </p:val>
                                        </p:tav>
                                        <p:tav tm="100000">
                                          <p:val>
                                            <p:fltVal val="0"/>
                                          </p:val>
                                        </p:tav>
                                      </p:tavLst>
                                    </p:anim>
                                    <p:anim calcmode="lin" valueType="num">
                                      <p:cBhvr>
                                        <p:cTn id="33" dur="455" fill="hold">
                                          <p:stCondLst>
                                            <p:cond delay="0"/>
                                          </p:stCondLst>
                                        </p:cTn>
                                        <p:tgtEl>
                                          <p:spTgt spid="29723"/>
                                        </p:tgtEl>
                                        <p:attrNameLst>
                                          <p:attrName>ppt_y</p:attrName>
                                        </p:attrNameLst>
                                      </p:cBhvr>
                                      <p:tavLst>
                                        <p:tav tm="0">
                                          <p:val>
                                            <p:strVal val="#ppt_y-1"/>
                                          </p:val>
                                        </p:tav>
                                        <p:tav tm="100000">
                                          <p:val>
                                            <p:strVal val="#ppt_y-(0.354*#ppt_w-0.172*#ppt_h)"/>
                                          </p:val>
                                        </p:tav>
                                      </p:tavLst>
                                    </p:anim>
                                    <p:anim calcmode="lin" valueType="num">
                                      <p:cBhvr>
                                        <p:cTn id="34" dur="156" decel="50000" autoRev="1" fill="hold">
                                          <p:stCondLst>
                                            <p:cond delay="455"/>
                                          </p:stCondLst>
                                        </p:cTn>
                                        <p:tgtEl>
                                          <p:spTgt spid="29723"/>
                                        </p:tgtEl>
                                        <p:attrNameLst>
                                          <p:attrName>ppt_y</p:attrName>
                                        </p:attrNameLst>
                                      </p:cBhvr>
                                      <p:tavLst>
                                        <p:tav tm="0">
                                          <p:val>
                                            <p:strVal val="#ppt_y-(0.354*#ppt_w-0.172*#ppt_h)"/>
                                          </p:val>
                                        </p:tav>
                                        <p:tav tm="100000">
                                          <p:val>
                                            <p:strVal val="#ppt_y-(0.354*#ppt_w-0.172*#ppt_h)-#ppt_h/2"/>
                                          </p:val>
                                        </p:tav>
                                      </p:tavLst>
                                    </p:anim>
                                    <p:anim calcmode="lin" valueType="num">
                                      <p:cBhvr>
                                        <p:cTn id="35" dur="136" fill="hold">
                                          <p:stCondLst>
                                            <p:cond delay="864"/>
                                          </p:stCondLst>
                                        </p:cTn>
                                        <p:tgtEl>
                                          <p:spTgt spid="29723"/>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8" grpId="0" animBg="1"/>
      <p:bldP spid="29716" grpId="0"/>
      <p:bldP spid="29720" grpId="0"/>
      <p:bldP spid="297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3086" t="31707" r="3383"/>
          <a:stretch/>
        </p:blipFill>
        <p:spPr>
          <a:xfrm>
            <a:off x="2873828" y="1754888"/>
            <a:ext cx="9318172" cy="4501737"/>
          </a:xfrm>
          <a:prstGeom prst="rect">
            <a:avLst/>
          </a:prstGeom>
        </p:spPr>
      </p:pic>
      <p:pic>
        <p:nvPicPr>
          <p:cNvPr id="3" name="Picture 2"/>
          <p:cNvPicPr>
            <a:picLocks noChangeAspect="1"/>
          </p:cNvPicPr>
          <p:nvPr/>
        </p:nvPicPr>
        <p:blipFill>
          <a:blip r:embed="rId3"/>
          <a:stretch>
            <a:fillRect/>
          </a:stretch>
        </p:blipFill>
        <p:spPr>
          <a:xfrm>
            <a:off x="165798" y="1754888"/>
            <a:ext cx="2390775" cy="3343275"/>
          </a:xfrm>
          <a:prstGeom prst="rect">
            <a:avLst/>
          </a:prstGeom>
        </p:spPr>
      </p:pic>
      <p:pic>
        <p:nvPicPr>
          <p:cNvPr id="4" name="Picture 3"/>
          <p:cNvPicPr>
            <a:picLocks noChangeAspect="1"/>
          </p:cNvPicPr>
          <p:nvPr/>
        </p:nvPicPr>
        <p:blipFill rotWithShape="1">
          <a:blip r:embed="rId2"/>
          <a:srcRect b="83156"/>
          <a:stretch/>
        </p:blipFill>
        <p:spPr>
          <a:xfrm>
            <a:off x="724599" y="0"/>
            <a:ext cx="11155345" cy="1110342"/>
          </a:xfrm>
          <a:prstGeom prst="rect">
            <a:avLst/>
          </a:prstGeom>
        </p:spPr>
      </p:pic>
    </p:spTree>
    <p:extLst>
      <p:ext uri="{BB962C8B-B14F-4D97-AF65-F5344CB8AC3E}">
        <p14:creationId xmlns:p14="http://schemas.microsoft.com/office/powerpoint/2010/main" val="3710835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4338" name="Picture 19"/>
          <p:cNvPicPr>
            <a:picLocks noChangeAspect="1" noChangeArrowheads="1"/>
          </p:cNvPicPr>
          <p:nvPr/>
        </p:nvPicPr>
        <p:blipFill>
          <a:blip r:embed="rId4" cstate="print"/>
          <a:srcRect/>
          <a:stretch>
            <a:fillRect/>
          </a:stretch>
        </p:blipFill>
        <p:spPr bwMode="auto">
          <a:xfrm>
            <a:off x="1981201" y="1057276"/>
            <a:ext cx="8467725" cy="5343525"/>
          </a:xfrm>
          <a:prstGeom prst="rect">
            <a:avLst/>
          </a:prstGeom>
          <a:noFill/>
          <a:ln w="9525">
            <a:noFill/>
            <a:miter lim="800000"/>
            <a:headEnd/>
            <a:tailEnd/>
          </a:ln>
        </p:spPr>
      </p:pic>
      <p:sp>
        <p:nvSpPr>
          <p:cNvPr id="14339" name="Rectangle 3"/>
          <p:cNvSpPr>
            <a:spLocks noChangeArrowheads="1"/>
          </p:cNvSpPr>
          <p:nvPr/>
        </p:nvSpPr>
        <p:spPr bwMode="auto">
          <a:xfrm>
            <a:off x="2362200" y="1371600"/>
            <a:ext cx="3581400" cy="6096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Low-Frequency Response</a:t>
            </a:r>
          </a:p>
        </p:txBody>
      </p:sp>
      <p:sp>
        <p:nvSpPr>
          <p:cNvPr id="14340" name="Text Box 4"/>
          <p:cNvSpPr txBox="1">
            <a:spLocks noChangeArrowheads="1"/>
          </p:cNvSpPr>
          <p:nvPr/>
        </p:nvSpPr>
        <p:spPr bwMode="auto">
          <a:xfrm>
            <a:off x="2514600" y="1981201"/>
            <a:ext cx="7620000" cy="646331"/>
          </a:xfrm>
          <a:prstGeom prst="rect">
            <a:avLst/>
          </a:prstGeom>
          <a:noFill/>
          <a:ln w="9525">
            <a:noFill/>
            <a:miter lim="800000"/>
            <a:headEnd/>
            <a:tailEnd/>
          </a:ln>
          <a:effectLst/>
        </p:spPr>
        <p:txBody>
          <a:bodyPr>
            <a:spAutoFit/>
          </a:bodyPr>
          <a:lstStyle/>
          <a:p>
            <a:pPr>
              <a:spcBef>
                <a:spcPct val="50000"/>
              </a:spcBef>
            </a:pPr>
            <a:r>
              <a:rPr lang="en-US"/>
              <a:t>The bypass </a:t>
            </a:r>
            <a:r>
              <a:rPr lang="en-US" i="1"/>
              <a:t>RC</a:t>
            </a:r>
            <a:r>
              <a:rPr lang="en-US"/>
              <a:t> circuit response can be found by observing the charge/discharge paths. </a:t>
            </a:r>
          </a:p>
        </p:txBody>
      </p:sp>
      <p:sp>
        <p:nvSpPr>
          <p:cNvPr id="31753" name="Text Box 9"/>
          <p:cNvSpPr txBox="1">
            <a:spLocks noChangeArrowheads="1"/>
          </p:cNvSpPr>
          <p:nvPr/>
        </p:nvSpPr>
        <p:spPr bwMode="auto">
          <a:xfrm>
            <a:off x="2514600" y="2819401"/>
            <a:ext cx="3962400" cy="701675"/>
          </a:xfrm>
          <a:prstGeom prst="rect">
            <a:avLst/>
          </a:prstGeom>
          <a:noFill/>
          <a:ln w="9525">
            <a:noFill/>
            <a:miter lim="800000"/>
            <a:headEnd/>
            <a:tailEnd/>
          </a:ln>
          <a:effectLst/>
        </p:spPr>
        <p:txBody>
          <a:bodyPr>
            <a:spAutoFit/>
          </a:bodyPr>
          <a:lstStyle/>
          <a:p>
            <a:pPr>
              <a:spcBef>
                <a:spcPct val="50000"/>
              </a:spcBef>
            </a:pPr>
            <a:r>
              <a:rPr lang="en-US" sz="2000"/>
              <a:t>For this circuit, there is one path through </a:t>
            </a:r>
            <a:r>
              <a:rPr lang="en-US" sz="2000" i="1"/>
              <a:t>R</a:t>
            </a:r>
            <a:r>
              <a:rPr lang="en-US" sz="2000" baseline="-25000"/>
              <a:t>E2</a:t>
            </a:r>
            <a:r>
              <a:rPr lang="en-US" sz="2000"/>
              <a:t>. </a:t>
            </a:r>
          </a:p>
        </p:txBody>
      </p:sp>
      <p:sp>
        <p:nvSpPr>
          <p:cNvPr id="14344" name="Rectangle 12"/>
          <p:cNvSpPr>
            <a:spLocks noChangeArrowheads="1"/>
          </p:cNvSpPr>
          <p:nvPr/>
        </p:nvSpPr>
        <p:spPr bwMode="auto">
          <a:xfrm>
            <a:off x="6629400" y="2743200"/>
            <a:ext cx="3581400" cy="35814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31758" name="Freeform 14"/>
          <p:cNvSpPr>
            <a:spLocks/>
          </p:cNvSpPr>
          <p:nvPr/>
        </p:nvSpPr>
        <p:spPr bwMode="auto">
          <a:xfrm>
            <a:off x="8915400" y="5181601"/>
            <a:ext cx="425450" cy="866775"/>
          </a:xfrm>
          <a:custGeom>
            <a:avLst/>
            <a:gdLst>
              <a:gd name="T0" fmla="*/ 642640638 w 268"/>
              <a:gd name="T1" fmla="*/ 453543667 h 594"/>
              <a:gd name="T2" fmla="*/ 592237513 w 268"/>
              <a:gd name="T3" fmla="*/ 119241390 h 594"/>
              <a:gd name="T4" fmla="*/ 146169063 w 268"/>
              <a:gd name="T5" fmla="*/ 161828644 h 594"/>
              <a:gd name="T6" fmla="*/ 80645000 w 268"/>
              <a:gd name="T7" fmla="*/ 1092337872 h 594"/>
              <a:gd name="T8" fmla="*/ 635079375 w 268"/>
              <a:gd name="T9" fmla="*/ 1194545820 h 5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8" h="594">
                <a:moveTo>
                  <a:pt x="255" y="213"/>
                </a:moveTo>
                <a:cubicBezTo>
                  <a:pt x="252" y="187"/>
                  <a:pt x="268" y="79"/>
                  <a:pt x="235" y="56"/>
                </a:cubicBezTo>
                <a:cubicBezTo>
                  <a:pt x="202" y="33"/>
                  <a:pt x="92" y="0"/>
                  <a:pt x="58" y="76"/>
                </a:cubicBezTo>
                <a:cubicBezTo>
                  <a:pt x="24" y="152"/>
                  <a:pt x="0" y="432"/>
                  <a:pt x="32" y="513"/>
                </a:cubicBezTo>
                <a:cubicBezTo>
                  <a:pt x="64" y="594"/>
                  <a:pt x="206" y="551"/>
                  <a:pt x="252" y="561"/>
                </a:cubicBezTo>
              </a:path>
            </a:pathLst>
          </a:custGeom>
          <a:noFill/>
          <a:ln w="28575" cmpd="sng">
            <a:solidFill>
              <a:srgbClr val="0000FF"/>
            </a:solidFill>
            <a:round/>
            <a:headEnd/>
            <a:tailEnd/>
          </a:ln>
          <a:effectLst/>
        </p:spPr>
        <p:txBody>
          <a:bodyPr/>
          <a:lstStyle/>
          <a:p>
            <a:endParaRPr lang="en-US"/>
          </a:p>
        </p:txBody>
      </p:sp>
      <p:sp>
        <p:nvSpPr>
          <p:cNvPr id="31759" name="Freeform 15"/>
          <p:cNvSpPr>
            <a:spLocks/>
          </p:cNvSpPr>
          <p:nvPr/>
        </p:nvSpPr>
        <p:spPr bwMode="auto">
          <a:xfrm>
            <a:off x="8280400" y="4311650"/>
            <a:ext cx="1244600" cy="1187450"/>
          </a:xfrm>
          <a:custGeom>
            <a:avLst/>
            <a:gdLst>
              <a:gd name="T0" fmla="*/ 1862396263 w 784"/>
              <a:gd name="T1" fmla="*/ 1885076875 h 748"/>
              <a:gd name="T2" fmla="*/ 1862396263 w 784"/>
              <a:gd name="T3" fmla="*/ 1280239375 h 748"/>
              <a:gd name="T4" fmla="*/ 1174392813 w 784"/>
              <a:gd name="T5" fmla="*/ 1159271875 h 748"/>
              <a:gd name="T6" fmla="*/ 1058465625 w 784"/>
              <a:gd name="T7" fmla="*/ 433466875 h 748"/>
              <a:gd name="T8" fmla="*/ 715724375 w 784"/>
              <a:gd name="T9" fmla="*/ 70564375 h 748"/>
              <a:gd name="T10" fmla="*/ 0 w 784"/>
              <a:gd name="T11" fmla="*/ 10080625 h 7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84" h="748">
                <a:moveTo>
                  <a:pt x="739" y="748"/>
                </a:moveTo>
                <a:cubicBezTo>
                  <a:pt x="761" y="652"/>
                  <a:pt x="784" y="556"/>
                  <a:pt x="739" y="508"/>
                </a:cubicBezTo>
                <a:cubicBezTo>
                  <a:pt x="693" y="460"/>
                  <a:pt x="519" y="516"/>
                  <a:pt x="466" y="460"/>
                </a:cubicBezTo>
                <a:cubicBezTo>
                  <a:pt x="413" y="404"/>
                  <a:pt x="451" y="244"/>
                  <a:pt x="420" y="172"/>
                </a:cubicBezTo>
                <a:cubicBezTo>
                  <a:pt x="390" y="100"/>
                  <a:pt x="354" y="56"/>
                  <a:pt x="284" y="28"/>
                </a:cubicBezTo>
                <a:cubicBezTo>
                  <a:pt x="214" y="0"/>
                  <a:pt x="59" y="9"/>
                  <a:pt x="0" y="4"/>
                </a:cubicBezTo>
              </a:path>
            </a:pathLst>
          </a:custGeom>
          <a:noFill/>
          <a:ln w="28575" cmpd="sng">
            <a:solidFill>
              <a:srgbClr val="FF0000"/>
            </a:solidFill>
            <a:round/>
            <a:headEnd/>
            <a:tailEnd/>
          </a:ln>
          <a:effectLst/>
        </p:spPr>
        <p:txBody>
          <a:bodyPr/>
          <a:lstStyle/>
          <a:p>
            <a:endParaRPr lang="en-US"/>
          </a:p>
        </p:txBody>
      </p:sp>
      <p:sp>
        <p:nvSpPr>
          <p:cNvPr id="31760" name="Freeform 16"/>
          <p:cNvSpPr>
            <a:spLocks/>
          </p:cNvSpPr>
          <p:nvPr/>
        </p:nvSpPr>
        <p:spPr bwMode="auto">
          <a:xfrm>
            <a:off x="8024814" y="3379788"/>
            <a:ext cx="814387" cy="950912"/>
          </a:xfrm>
          <a:custGeom>
            <a:avLst/>
            <a:gdLst>
              <a:gd name="T0" fmla="*/ 425905351 w 513"/>
              <a:gd name="T1" fmla="*/ 1509572006 h 599"/>
              <a:gd name="T2" fmla="*/ 123486787 w 513"/>
              <a:gd name="T3" fmla="*/ 1267637133 h 599"/>
              <a:gd name="T4" fmla="*/ 194051118 w 513"/>
              <a:gd name="T5" fmla="*/ 199091445 h 599"/>
              <a:gd name="T6" fmla="*/ 1292838569 w 513"/>
              <a:gd name="T7" fmla="*/ 75604648 h 59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13" h="599">
                <a:moveTo>
                  <a:pt x="169" y="599"/>
                </a:moveTo>
                <a:cubicBezTo>
                  <a:pt x="149" y="583"/>
                  <a:pt x="64" y="590"/>
                  <a:pt x="49" y="503"/>
                </a:cubicBezTo>
                <a:cubicBezTo>
                  <a:pt x="34" y="416"/>
                  <a:pt x="0" y="158"/>
                  <a:pt x="77" y="79"/>
                </a:cubicBezTo>
                <a:cubicBezTo>
                  <a:pt x="154" y="0"/>
                  <a:pt x="422" y="40"/>
                  <a:pt x="513" y="30"/>
                </a:cubicBezTo>
              </a:path>
            </a:pathLst>
          </a:custGeom>
          <a:noFill/>
          <a:ln w="28575" cmpd="sng">
            <a:solidFill>
              <a:srgbClr val="FF0000"/>
            </a:solidFill>
            <a:round/>
            <a:headEnd/>
            <a:tailEnd/>
          </a:ln>
          <a:effectLst/>
        </p:spPr>
        <p:txBody>
          <a:bodyPr/>
          <a:lstStyle/>
          <a:p>
            <a:endParaRPr lang="en-US"/>
          </a:p>
        </p:txBody>
      </p:sp>
      <p:sp>
        <p:nvSpPr>
          <p:cNvPr id="31761" name="Freeform 17"/>
          <p:cNvSpPr>
            <a:spLocks/>
          </p:cNvSpPr>
          <p:nvPr/>
        </p:nvSpPr>
        <p:spPr bwMode="auto">
          <a:xfrm>
            <a:off x="8126414" y="4314826"/>
            <a:ext cx="244475" cy="1730375"/>
          </a:xfrm>
          <a:custGeom>
            <a:avLst/>
            <a:gdLst>
              <a:gd name="T0" fmla="*/ 388104063 w 154"/>
              <a:gd name="T1" fmla="*/ 5040313 h 1090"/>
              <a:gd name="T2" fmla="*/ 57964388 w 154"/>
              <a:gd name="T3" fmla="*/ 456149075 h 1090"/>
              <a:gd name="T4" fmla="*/ 42843450 w 154"/>
              <a:gd name="T5" fmla="*/ 2147483647 h 1090"/>
              <a:gd name="T6" fmla="*/ 0 60000 65536"/>
              <a:gd name="T7" fmla="*/ 0 60000 65536"/>
              <a:gd name="T8" fmla="*/ 0 60000 65536"/>
            </a:gdLst>
            <a:ahLst/>
            <a:cxnLst>
              <a:cxn ang="T6">
                <a:pos x="T0" y="T1"/>
              </a:cxn>
              <a:cxn ang="T7">
                <a:pos x="T2" y="T3"/>
              </a:cxn>
              <a:cxn ang="T8">
                <a:pos x="T4" y="T5"/>
              </a:cxn>
            </a:cxnLst>
            <a:rect l="0" t="0" r="r" b="b"/>
            <a:pathLst>
              <a:path w="154" h="1090">
                <a:moveTo>
                  <a:pt x="154" y="2"/>
                </a:moveTo>
                <a:cubicBezTo>
                  <a:pt x="132" y="32"/>
                  <a:pt x="46" y="0"/>
                  <a:pt x="23" y="181"/>
                </a:cubicBezTo>
                <a:cubicBezTo>
                  <a:pt x="0" y="362"/>
                  <a:pt x="18" y="901"/>
                  <a:pt x="17" y="1090"/>
                </a:cubicBezTo>
              </a:path>
            </a:pathLst>
          </a:custGeom>
          <a:noFill/>
          <a:ln w="28575" cmpd="sng">
            <a:solidFill>
              <a:srgbClr val="FF0000"/>
            </a:solidFill>
            <a:round/>
            <a:headEnd/>
            <a:tailEnd/>
          </a:ln>
          <a:effectLst/>
        </p:spPr>
        <p:txBody>
          <a:bodyPr/>
          <a:lstStyle/>
          <a:p>
            <a:endParaRPr lang="en-US"/>
          </a:p>
        </p:txBody>
      </p:sp>
      <p:sp>
        <p:nvSpPr>
          <p:cNvPr id="31762" name="Freeform 18"/>
          <p:cNvSpPr>
            <a:spLocks/>
          </p:cNvSpPr>
          <p:nvPr/>
        </p:nvSpPr>
        <p:spPr bwMode="auto">
          <a:xfrm>
            <a:off x="6858000" y="4305300"/>
            <a:ext cx="1447800" cy="266700"/>
          </a:xfrm>
          <a:custGeom>
            <a:avLst/>
            <a:gdLst>
              <a:gd name="T0" fmla="*/ 2147483647 w 864"/>
              <a:gd name="T1" fmla="*/ 60483750 h 168"/>
              <a:gd name="T2" fmla="*/ 404345069 w 864"/>
              <a:gd name="T3" fmla="*/ 60483750 h 168"/>
              <a:gd name="T4" fmla="*/ 0 w 864"/>
              <a:gd name="T5" fmla="*/ 423386250 h 168"/>
              <a:gd name="T6" fmla="*/ 0 60000 65536"/>
              <a:gd name="T7" fmla="*/ 0 60000 65536"/>
              <a:gd name="T8" fmla="*/ 0 60000 65536"/>
            </a:gdLst>
            <a:ahLst/>
            <a:cxnLst>
              <a:cxn ang="T6">
                <a:pos x="T0" y="T1"/>
              </a:cxn>
              <a:cxn ang="T7">
                <a:pos x="T2" y="T3"/>
              </a:cxn>
              <a:cxn ang="T8">
                <a:pos x="T4" y="T5"/>
              </a:cxn>
            </a:cxnLst>
            <a:rect l="0" t="0" r="r" b="b"/>
            <a:pathLst>
              <a:path w="864" h="168">
                <a:moveTo>
                  <a:pt x="864" y="24"/>
                </a:moveTo>
                <a:cubicBezTo>
                  <a:pt x="576" y="12"/>
                  <a:pt x="288" y="0"/>
                  <a:pt x="144" y="24"/>
                </a:cubicBezTo>
                <a:cubicBezTo>
                  <a:pt x="0" y="48"/>
                  <a:pt x="24" y="144"/>
                  <a:pt x="0" y="168"/>
                </a:cubicBezTo>
              </a:path>
            </a:pathLst>
          </a:custGeom>
          <a:noFill/>
          <a:ln w="28575" cmpd="sng">
            <a:solidFill>
              <a:srgbClr val="FF0000"/>
            </a:solidFill>
            <a:round/>
            <a:headEnd/>
            <a:tailEnd/>
          </a:ln>
          <a:effectLst/>
        </p:spPr>
        <p:txBody>
          <a:bodyPr/>
          <a:lstStyle/>
          <a:p>
            <a:endParaRPr lang="en-US"/>
          </a:p>
        </p:txBody>
      </p:sp>
      <p:sp>
        <p:nvSpPr>
          <p:cNvPr id="31763" name="Text Box 19"/>
          <p:cNvSpPr txBox="1">
            <a:spLocks noChangeArrowheads="1"/>
          </p:cNvSpPr>
          <p:nvPr/>
        </p:nvSpPr>
        <p:spPr bwMode="auto">
          <a:xfrm>
            <a:off x="2514600" y="3489326"/>
            <a:ext cx="3886200" cy="1311275"/>
          </a:xfrm>
          <a:prstGeom prst="rect">
            <a:avLst/>
          </a:prstGeom>
          <a:noFill/>
          <a:ln w="9525">
            <a:noFill/>
            <a:miter lim="800000"/>
            <a:headEnd/>
            <a:tailEnd/>
          </a:ln>
          <a:effectLst/>
        </p:spPr>
        <p:txBody>
          <a:bodyPr>
            <a:spAutoFit/>
          </a:bodyPr>
          <a:lstStyle/>
          <a:p>
            <a:pPr>
              <a:spcBef>
                <a:spcPct val="50000"/>
              </a:spcBef>
            </a:pPr>
            <a:r>
              <a:rPr lang="en-US" sz="2000"/>
              <a:t>A second path goes through </a:t>
            </a:r>
            <a:r>
              <a:rPr lang="en-US" sz="2000" i="1"/>
              <a:t>R</a:t>
            </a:r>
            <a:r>
              <a:rPr lang="en-US" sz="2000" baseline="-25000"/>
              <a:t>E1</a:t>
            </a:r>
            <a:r>
              <a:rPr lang="en-US" sz="2000"/>
              <a:t>, </a:t>
            </a:r>
            <a:r>
              <a:rPr lang="en-US" sz="2000" i="1"/>
              <a:t>r</a:t>
            </a:r>
            <a:r>
              <a:rPr lang="en-US" sz="2000" i="1" baseline="-25000"/>
              <a:t>e</a:t>
            </a:r>
            <a:r>
              <a:rPr lang="en-US" sz="2000">
                <a:latin typeface="Arial" charset="0"/>
              </a:rPr>
              <a:t>’</a:t>
            </a:r>
            <a:r>
              <a:rPr lang="en-US" sz="2000"/>
              <a:t>, and the parallel combination of bias and source resistances (source resistance not shown).</a:t>
            </a:r>
          </a:p>
        </p:txBody>
      </p:sp>
      <p:sp>
        <p:nvSpPr>
          <p:cNvPr id="31764" name="Text Box 20"/>
          <p:cNvSpPr txBox="1">
            <a:spLocks noChangeArrowheads="1"/>
          </p:cNvSpPr>
          <p:nvPr/>
        </p:nvSpPr>
        <p:spPr bwMode="auto">
          <a:xfrm>
            <a:off x="2514600" y="4860926"/>
            <a:ext cx="3505200" cy="701675"/>
          </a:xfrm>
          <a:prstGeom prst="rect">
            <a:avLst/>
          </a:prstGeom>
          <a:noFill/>
          <a:ln w="9525">
            <a:noFill/>
            <a:miter lim="800000"/>
            <a:headEnd/>
            <a:tailEnd/>
          </a:ln>
          <a:effectLst/>
        </p:spPr>
        <p:txBody>
          <a:bodyPr>
            <a:spAutoFit/>
          </a:bodyPr>
          <a:lstStyle/>
          <a:p>
            <a:pPr>
              <a:spcBef>
                <a:spcPct val="50000"/>
              </a:spcBef>
            </a:pPr>
            <a:r>
              <a:rPr lang="en-US" sz="2000"/>
              <a:t>The total resistance of the paths can be found by:</a:t>
            </a:r>
          </a:p>
        </p:txBody>
      </p:sp>
      <p:graphicFrame>
        <p:nvGraphicFramePr>
          <p:cNvPr id="31765" name="Object 21"/>
          <p:cNvGraphicFramePr>
            <a:graphicFrameLocks noChangeAspect="1"/>
          </p:cNvGraphicFramePr>
          <p:nvPr/>
        </p:nvGraphicFramePr>
        <p:xfrm>
          <a:off x="2674939" y="5508626"/>
          <a:ext cx="3640137" cy="739775"/>
        </p:xfrm>
        <a:graphic>
          <a:graphicData uri="http://schemas.openxmlformats.org/presentationml/2006/ole">
            <mc:AlternateContent xmlns:mc="http://schemas.openxmlformats.org/markup-compatibility/2006">
              <mc:Choice xmlns:v="urn:schemas-microsoft-com:vml" Requires="v">
                <p:oleObj spid="_x0000_s40102" name="Equation" r:id="rId5" imgW="2247900" imgH="457200" progId="">
                  <p:embed/>
                </p:oleObj>
              </mc:Choice>
              <mc:Fallback>
                <p:oleObj name="Equation" r:id="rId5" imgW="2247900" imgH="4572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4939" y="5508626"/>
                        <a:ext cx="3640137" cy="739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53" name="Object 22"/>
          <p:cNvGraphicFramePr>
            <a:graphicFrameLocks noChangeAspect="1"/>
          </p:cNvGraphicFramePr>
          <p:nvPr/>
        </p:nvGraphicFramePr>
        <p:xfrm>
          <a:off x="6705600" y="2819401"/>
          <a:ext cx="3429000" cy="3363913"/>
        </p:xfrm>
        <a:graphic>
          <a:graphicData uri="http://schemas.openxmlformats.org/presentationml/2006/ole">
            <mc:AlternateContent xmlns:mc="http://schemas.openxmlformats.org/markup-compatibility/2006">
              <mc:Choice xmlns:v="urn:schemas-microsoft-com:vml" Requires="v">
                <p:oleObj spid="_x0000_s40103" name="CorelDRAW" r:id="rId7" imgW="2261160" imgH="2218680" progId="">
                  <p:embed/>
                </p:oleObj>
              </mc:Choice>
              <mc:Fallback>
                <p:oleObj name="CorelDRAW" r:id="rId7" imgW="2261160" imgH="221868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05600" y="2819401"/>
                        <a:ext cx="3429000" cy="336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Box 17"/>
          <p:cNvSpPr txBox="1"/>
          <p:nvPr/>
        </p:nvSpPr>
        <p:spPr>
          <a:xfrm>
            <a:off x="2590800" y="152400"/>
            <a:ext cx="7010400" cy="523220"/>
          </a:xfrm>
          <a:prstGeom prst="rect">
            <a:avLst/>
          </a:prstGeom>
          <a:solidFill>
            <a:schemeClr val="tx2">
              <a:lumMod val="40000"/>
              <a:lumOff val="60000"/>
            </a:schemeClr>
          </a:solidFill>
          <a:ln w="38100">
            <a:solidFill>
              <a:schemeClr val="tx1"/>
            </a:solidFill>
          </a:ln>
        </p:spPr>
        <p:txBody>
          <a:bodyPr wrap="square" rtlCol="0">
            <a:spAutoFit/>
          </a:bodyPr>
          <a:lstStyle/>
          <a:p>
            <a:r>
              <a:rPr lang="en-US" sz="2800" b="1" dirty="0"/>
              <a:t>Summary of BJT Frequency Response Analysis</a:t>
            </a:r>
          </a:p>
        </p:txBody>
      </p:sp>
    </p:spTree>
    <p:extLst>
      <p:ext uri="{BB962C8B-B14F-4D97-AF65-F5344CB8AC3E}">
        <p14:creationId xmlns:p14="http://schemas.microsoft.com/office/powerpoint/2010/main" val="25469227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753"/>
                                        </p:tgtEl>
                                        <p:attrNameLst>
                                          <p:attrName>style.visibility</p:attrName>
                                        </p:attrNameLst>
                                      </p:cBhvr>
                                      <p:to>
                                        <p:strVal val="visible"/>
                                      </p:to>
                                    </p:set>
                                    <p:anim calcmode="lin" valueType="num">
                                      <p:cBhvr additive="base">
                                        <p:cTn id="7" dur="500" fill="hold"/>
                                        <p:tgtEl>
                                          <p:spTgt spid="31753"/>
                                        </p:tgtEl>
                                        <p:attrNameLst>
                                          <p:attrName>ppt_x</p:attrName>
                                        </p:attrNameLst>
                                      </p:cBhvr>
                                      <p:tavLst>
                                        <p:tav tm="0">
                                          <p:val>
                                            <p:strVal val="0-#ppt_w/2"/>
                                          </p:val>
                                        </p:tav>
                                        <p:tav tm="100000">
                                          <p:val>
                                            <p:strVal val="#ppt_x"/>
                                          </p:val>
                                        </p:tav>
                                      </p:tavLst>
                                    </p:anim>
                                    <p:anim calcmode="lin" valueType="num">
                                      <p:cBhvr additive="base">
                                        <p:cTn id="8" dur="500" fill="hold"/>
                                        <p:tgtEl>
                                          <p:spTgt spid="3175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31758"/>
                                        </p:tgtEl>
                                        <p:attrNameLst>
                                          <p:attrName>style.visibility</p:attrName>
                                        </p:attrNameLst>
                                      </p:cBhvr>
                                      <p:to>
                                        <p:strVal val="visible"/>
                                      </p:to>
                                    </p:set>
                                    <p:animEffect transition="in" filter="wipe(up)">
                                      <p:cBhvr>
                                        <p:cTn id="12" dur="500"/>
                                        <p:tgtEl>
                                          <p:spTgt spid="3175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1763"/>
                                        </p:tgtEl>
                                        <p:attrNameLst>
                                          <p:attrName>style.visibility</p:attrName>
                                        </p:attrNameLst>
                                      </p:cBhvr>
                                      <p:to>
                                        <p:strVal val="visible"/>
                                      </p:to>
                                    </p:set>
                                    <p:anim calcmode="lin" valueType="num">
                                      <p:cBhvr additive="base">
                                        <p:cTn id="17" dur="500" fill="hold"/>
                                        <p:tgtEl>
                                          <p:spTgt spid="31763"/>
                                        </p:tgtEl>
                                        <p:attrNameLst>
                                          <p:attrName>ppt_x</p:attrName>
                                        </p:attrNameLst>
                                      </p:cBhvr>
                                      <p:tavLst>
                                        <p:tav tm="0">
                                          <p:val>
                                            <p:strVal val="0-#ppt_w/2"/>
                                          </p:val>
                                        </p:tav>
                                        <p:tav tm="100000">
                                          <p:val>
                                            <p:strVal val="#ppt_x"/>
                                          </p:val>
                                        </p:tav>
                                      </p:tavLst>
                                    </p:anim>
                                    <p:anim calcmode="lin" valueType="num">
                                      <p:cBhvr additive="base">
                                        <p:cTn id="18" dur="500" fill="hold"/>
                                        <p:tgtEl>
                                          <p:spTgt spid="31763"/>
                                        </p:tgtEl>
                                        <p:attrNameLst>
                                          <p:attrName>ppt_y</p:attrName>
                                        </p:attrNameLst>
                                      </p:cBhvr>
                                      <p:tavLst>
                                        <p:tav tm="0">
                                          <p:val>
                                            <p:strVal val="#ppt_y"/>
                                          </p:val>
                                        </p:tav>
                                        <p:tav tm="100000">
                                          <p:val>
                                            <p:strVal val="#ppt_y"/>
                                          </p:val>
                                        </p:tav>
                                      </p:tavLst>
                                    </p:anim>
                                  </p:childTnLst>
                                </p:cTn>
                              </p:par>
                            </p:childTnLst>
                          </p:cTn>
                        </p:par>
                        <p:par>
                          <p:cTn id="19" fill="hold" nodeType="afterGroup">
                            <p:stCondLst>
                              <p:cond delay="500"/>
                            </p:stCondLst>
                            <p:childTnLst>
                              <p:par>
                                <p:cTn id="20" presetID="22" presetClass="entr" presetSubtype="4" fill="hold" grpId="0" nodeType="afterEffect">
                                  <p:stCondLst>
                                    <p:cond delay="0"/>
                                  </p:stCondLst>
                                  <p:childTnLst>
                                    <p:set>
                                      <p:cBhvr>
                                        <p:cTn id="21" dur="1" fill="hold">
                                          <p:stCondLst>
                                            <p:cond delay="0"/>
                                          </p:stCondLst>
                                        </p:cTn>
                                        <p:tgtEl>
                                          <p:spTgt spid="31759"/>
                                        </p:tgtEl>
                                        <p:attrNameLst>
                                          <p:attrName>style.visibility</p:attrName>
                                        </p:attrNameLst>
                                      </p:cBhvr>
                                      <p:to>
                                        <p:strVal val="visible"/>
                                      </p:to>
                                    </p:set>
                                    <p:animEffect transition="in" filter="wipe(down)">
                                      <p:cBhvr>
                                        <p:cTn id="22" dur="1000"/>
                                        <p:tgtEl>
                                          <p:spTgt spid="31759"/>
                                        </p:tgtEl>
                                      </p:cBhvr>
                                    </p:animEffect>
                                  </p:childTnLst>
                                </p:cTn>
                              </p:par>
                            </p:childTnLst>
                          </p:cTn>
                        </p:par>
                        <p:par>
                          <p:cTn id="23" fill="hold" nodeType="afterGroup">
                            <p:stCondLst>
                              <p:cond delay="1500"/>
                            </p:stCondLst>
                            <p:childTnLst>
                              <p:par>
                                <p:cTn id="24" presetID="22" presetClass="entr" presetSubtype="1" fill="hold" grpId="0" nodeType="afterEffect">
                                  <p:stCondLst>
                                    <p:cond delay="0"/>
                                  </p:stCondLst>
                                  <p:childTnLst>
                                    <p:set>
                                      <p:cBhvr>
                                        <p:cTn id="25" dur="1" fill="hold">
                                          <p:stCondLst>
                                            <p:cond delay="0"/>
                                          </p:stCondLst>
                                        </p:cTn>
                                        <p:tgtEl>
                                          <p:spTgt spid="31761"/>
                                        </p:tgtEl>
                                        <p:attrNameLst>
                                          <p:attrName>style.visibility</p:attrName>
                                        </p:attrNameLst>
                                      </p:cBhvr>
                                      <p:to>
                                        <p:strVal val="visible"/>
                                      </p:to>
                                    </p:set>
                                    <p:animEffect transition="in" filter="wipe(up)">
                                      <p:cBhvr>
                                        <p:cTn id="26" dur="500"/>
                                        <p:tgtEl>
                                          <p:spTgt spid="31761"/>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1760"/>
                                        </p:tgtEl>
                                        <p:attrNameLst>
                                          <p:attrName>style.visibility</p:attrName>
                                        </p:attrNameLst>
                                      </p:cBhvr>
                                      <p:to>
                                        <p:strVal val="visible"/>
                                      </p:to>
                                    </p:set>
                                    <p:animEffect transition="in" filter="wipe(down)">
                                      <p:cBhvr>
                                        <p:cTn id="29" dur="500"/>
                                        <p:tgtEl>
                                          <p:spTgt spid="31760"/>
                                        </p:tgtEl>
                                      </p:cBhvr>
                                    </p:animEffect>
                                  </p:childTnLst>
                                </p:cTn>
                              </p:par>
                              <p:par>
                                <p:cTn id="30" presetID="22" presetClass="entr" presetSubtype="2" fill="hold" grpId="0" nodeType="withEffect">
                                  <p:stCondLst>
                                    <p:cond delay="0"/>
                                  </p:stCondLst>
                                  <p:childTnLst>
                                    <p:set>
                                      <p:cBhvr>
                                        <p:cTn id="31" dur="1" fill="hold">
                                          <p:stCondLst>
                                            <p:cond delay="0"/>
                                          </p:stCondLst>
                                        </p:cTn>
                                        <p:tgtEl>
                                          <p:spTgt spid="31762"/>
                                        </p:tgtEl>
                                        <p:attrNameLst>
                                          <p:attrName>style.visibility</p:attrName>
                                        </p:attrNameLst>
                                      </p:cBhvr>
                                      <p:to>
                                        <p:strVal val="visible"/>
                                      </p:to>
                                    </p:set>
                                    <p:animEffect transition="in" filter="wipe(right)">
                                      <p:cBhvr>
                                        <p:cTn id="32" dur="500"/>
                                        <p:tgtEl>
                                          <p:spTgt spid="3176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1764"/>
                                        </p:tgtEl>
                                        <p:attrNameLst>
                                          <p:attrName>style.visibility</p:attrName>
                                        </p:attrNameLst>
                                      </p:cBhvr>
                                      <p:to>
                                        <p:strVal val="visible"/>
                                      </p:to>
                                    </p:set>
                                    <p:anim calcmode="lin" valueType="num">
                                      <p:cBhvr additive="base">
                                        <p:cTn id="37" dur="500" fill="hold"/>
                                        <p:tgtEl>
                                          <p:spTgt spid="31764"/>
                                        </p:tgtEl>
                                        <p:attrNameLst>
                                          <p:attrName>ppt_x</p:attrName>
                                        </p:attrNameLst>
                                      </p:cBhvr>
                                      <p:tavLst>
                                        <p:tav tm="0">
                                          <p:val>
                                            <p:strVal val="0-#ppt_w/2"/>
                                          </p:val>
                                        </p:tav>
                                        <p:tav tm="100000">
                                          <p:val>
                                            <p:strVal val="#ppt_x"/>
                                          </p:val>
                                        </p:tav>
                                      </p:tavLst>
                                    </p:anim>
                                    <p:anim calcmode="lin" valueType="num">
                                      <p:cBhvr additive="base">
                                        <p:cTn id="38" dur="500" fill="hold"/>
                                        <p:tgtEl>
                                          <p:spTgt spid="31764"/>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500"/>
                            </p:stCondLst>
                            <p:childTnLst>
                              <p:par>
                                <p:cTn id="40" presetID="9" presetClass="entr" presetSubtype="0" fill="hold" nodeType="afterEffect">
                                  <p:stCondLst>
                                    <p:cond delay="0"/>
                                  </p:stCondLst>
                                  <p:childTnLst>
                                    <p:set>
                                      <p:cBhvr>
                                        <p:cTn id="41" dur="1" fill="hold">
                                          <p:stCondLst>
                                            <p:cond delay="0"/>
                                          </p:stCondLst>
                                        </p:cTn>
                                        <p:tgtEl>
                                          <p:spTgt spid="31765"/>
                                        </p:tgtEl>
                                        <p:attrNameLst>
                                          <p:attrName>style.visibility</p:attrName>
                                        </p:attrNameLst>
                                      </p:cBhvr>
                                      <p:to>
                                        <p:strVal val="visible"/>
                                      </p:to>
                                    </p:set>
                                    <p:animEffect transition="in" filter="dissolve">
                                      <p:cBhvr>
                                        <p:cTn id="42" dur="500"/>
                                        <p:tgtEl>
                                          <p:spTgt spid="31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p:bldP spid="31758" grpId="0" animBg="1"/>
      <p:bldP spid="31759" grpId="0" animBg="1"/>
      <p:bldP spid="31760" grpId="0" animBg="1"/>
      <p:bldP spid="31761" grpId="0" animBg="1"/>
      <p:bldP spid="31762" grpId="0" animBg="1"/>
      <p:bldP spid="31763" grpId="0"/>
      <p:bldP spid="31764" grpId="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362" name="Picture 17"/>
          <p:cNvPicPr>
            <a:picLocks noChangeAspect="1" noChangeArrowheads="1"/>
          </p:cNvPicPr>
          <p:nvPr/>
        </p:nvPicPr>
        <p:blipFill>
          <a:blip r:embed="rId4" cstate="print"/>
          <a:srcRect/>
          <a:stretch>
            <a:fillRect/>
          </a:stretch>
        </p:blipFill>
        <p:spPr bwMode="auto">
          <a:xfrm>
            <a:off x="1981201" y="1057276"/>
            <a:ext cx="8467725" cy="5343525"/>
          </a:xfrm>
          <a:prstGeom prst="rect">
            <a:avLst/>
          </a:prstGeom>
          <a:noFill/>
          <a:ln w="9525">
            <a:noFill/>
            <a:miter lim="800000"/>
            <a:headEnd/>
            <a:tailEnd/>
          </a:ln>
        </p:spPr>
      </p:pic>
      <p:sp>
        <p:nvSpPr>
          <p:cNvPr id="15363" name="Rectangle 3"/>
          <p:cNvSpPr>
            <a:spLocks noChangeArrowheads="1"/>
          </p:cNvSpPr>
          <p:nvPr/>
        </p:nvSpPr>
        <p:spPr bwMode="auto">
          <a:xfrm>
            <a:off x="2362200" y="1371600"/>
            <a:ext cx="3581400" cy="6096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Low-Frequency Response</a:t>
            </a:r>
          </a:p>
        </p:txBody>
      </p:sp>
      <p:sp>
        <p:nvSpPr>
          <p:cNvPr id="15366" name="Rectangle 8"/>
          <p:cNvSpPr>
            <a:spLocks noChangeArrowheads="1"/>
          </p:cNvSpPr>
          <p:nvPr/>
        </p:nvSpPr>
        <p:spPr bwMode="auto">
          <a:xfrm>
            <a:off x="6629400" y="2743200"/>
            <a:ext cx="3581400" cy="3581400"/>
          </a:xfrm>
          <a:prstGeom prst="rect">
            <a:avLst/>
          </a:prstGeom>
          <a:solidFill>
            <a:schemeClr val="bg1"/>
          </a:solidFill>
          <a:ln w="9525">
            <a:solidFill>
              <a:schemeClr val="tx1"/>
            </a:solidFill>
            <a:miter lim="800000"/>
            <a:headEnd/>
            <a:tailEnd/>
          </a:ln>
          <a:effectLst/>
        </p:spPr>
        <p:txBody>
          <a:bodyPr wrap="none" anchor="ctr"/>
          <a:lstStyle/>
          <a:p>
            <a:endParaRPr lang="en-US"/>
          </a:p>
        </p:txBody>
      </p:sp>
      <p:graphicFrame>
        <p:nvGraphicFramePr>
          <p:cNvPr id="33809" name="Object 17"/>
          <p:cNvGraphicFramePr>
            <a:graphicFrameLocks noChangeAspect="1"/>
          </p:cNvGraphicFramePr>
          <p:nvPr/>
        </p:nvGraphicFramePr>
        <p:xfrm>
          <a:off x="2362200" y="3733801"/>
          <a:ext cx="4191000" cy="1216025"/>
        </p:xfrm>
        <a:graphic>
          <a:graphicData uri="http://schemas.openxmlformats.org/presentationml/2006/ole">
            <mc:AlternateContent xmlns:mc="http://schemas.openxmlformats.org/markup-compatibility/2006">
              <mc:Choice xmlns:v="urn:schemas-microsoft-com:vml" Requires="v">
                <p:oleObj spid="_x0000_s41208" name="Equation" r:id="rId5" imgW="2540000" imgH="736600" progId="">
                  <p:embed/>
                </p:oleObj>
              </mc:Choice>
              <mc:Fallback>
                <p:oleObj name="Equation" r:id="rId5" imgW="2540000" imgH="73660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3733801"/>
                        <a:ext cx="4191000" cy="1216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8" name="WordArt 18"/>
          <p:cNvSpPr>
            <a:spLocks noChangeArrowheads="1" noChangeShapeType="1" noTextEdit="1"/>
          </p:cNvSpPr>
          <p:nvPr/>
        </p:nvSpPr>
        <p:spPr bwMode="auto">
          <a:xfrm>
            <a:off x="2286000" y="1981200"/>
            <a:ext cx="1085850" cy="546100"/>
          </a:xfrm>
          <a:prstGeom prst="rect">
            <a:avLst/>
          </a:prstGeom>
        </p:spPr>
        <p:txBody>
          <a:bodyPr wrap="none" fromWordArt="1">
            <a:prstTxWarp prst="textSlantUp">
              <a:avLst>
                <a:gd name="adj" fmla="val 32056"/>
              </a:avLst>
            </a:prstTxWarp>
          </a:bodyPr>
          <a:lstStyle/>
          <a:p>
            <a:pPr algn="ctr"/>
            <a:r>
              <a:rPr lang="en-US"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Example:</a:t>
            </a:r>
          </a:p>
        </p:txBody>
      </p:sp>
      <p:sp>
        <p:nvSpPr>
          <p:cNvPr id="15369" name="Text Box 19"/>
          <p:cNvSpPr txBox="1">
            <a:spLocks noChangeArrowheads="1"/>
          </p:cNvSpPr>
          <p:nvPr/>
        </p:nvSpPr>
        <p:spPr bwMode="auto">
          <a:xfrm>
            <a:off x="2819400" y="2286000"/>
            <a:ext cx="7696200" cy="369332"/>
          </a:xfrm>
          <a:prstGeom prst="rect">
            <a:avLst/>
          </a:prstGeom>
          <a:noFill/>
          <a:ln w="9525">
            <a:noFill/>
            <a:miter lim="800000"/>
            <a:headEnd/>
            <a:tailEnd/>
          </a:ln>
          <a:effectLst/>
        </p:spPr>
        <p:txBody>
          <a:bodyPr>
            <a:spAutoFit/>
          </a:bodyPr>
          <a:lstStyle/>
          <a:p>
            <a:pPr>
              <a:spcBef>
                <a:spcPct val="50000"/>
              </a:spcBef>
            </a:pPr>
            <a:r>
              <a:rPr lang="en-US"/>
              <a:t>What is the critical frequency due to the bypass </a:t>
            </a:r>
            <a:r>
              <a:rPr lang="en-US" i="1"/>
              <a:t>RC</a:t>
            </a:r>
            <a:r>
              <a:rPr lang="en-US"/>
              <a:t> circuit?</a:t>
            </a:r>
          </a:p>
        </p:txBody>
      </p:sp>
      <p:sp>
        <p:nvSpPr>
          <p:cNvPr id="33812" name="WordArt 20"/>
          <p:cNvSpPr>
            <a:spLocks noChangeArrowheads="1" noChangeShapeType="1" noTextEdit="1"/>
          </p:cNvSpPr>
          <p:nvPr/>
        </p:nvSpPr>
        <p:spPr bwMode="auto">
          <a:xfrm>
            <a:off x="2286000" y="3276600"/>
            <a:ext cx="1085850" cy="546100"/>
          </a:xfrm>
          <a:prstGeom prst="rect">
            <a:avLst/>
          </a:prstGeom>
        </p:spPr>
        <p:txBody>
          <a:bodyPr wrap="none" fromWordArt="1">
            <a:prstTxWarp prst="textSlantUp">
              <a:avLst>
                <a:gd name="adj" fmla="val 32056"/>
              </a:avLst>
            </a:prstTxWarp>
          </a:bodyPr>
          <a:lstStyle/>
          <a:p>
            <a:pPr algn="ctr"/>
            <a:r>
              <a:rPr lang="en-US"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Solution:</a:t>
            </a:r>
          </a:p>
        </p:txBody>
      </p:sp>
      <p:sp>
        <p:nvSpPr>
          <p:cNvPr id="15371" name="Text Box 21"/>
          <p:cNvSpPr txBox="1">
            <a:spLocks noChangeArrowheads="1"/>
          </p:cNvSpPr>
          <p:nvPr/>
        </p:nvSpPr>
        <p:spPr bwMode="auto">
          <a:xfrm>
            <a:off x="2895600" y="2667001"/>
            <a:ext cx="3657600" cy="701675"/>
          </a:xfrm>
          <a:prstGeom prst="rect">
            <a:avLst/>
          </a:prstGeom>
          <a:noFill/>
          <a:ln w="9525">
            <a:noFill/>
            <a:miter lim="800000"/>
            <a:headEnd/>
            <a:tailEnd/>
          </a:ln>
          <a:effectLst/>
        </p:spPr>
        <p:txBody>
          <a:bodyPr>
            <a:spAutoFit/>
          </a:bodyPr>
          <a:lstStyle/>
          <a:p>
            <a:pPr>
              <a:spcBef>
                <a:spcPct val="50000"/>
              </a:spcBef>
            </a:pPr>
            <a:r>
              <a:rPr lang="en-US" sz="2000"/>
              <a:t>(Assume </a:t>
            </a:r>
            <a:r>
              <a:rPr lang="en-US" sz="2000" i="1"/>
              <a:t>R</a:t>
            </a:r>
            <a:r>
              <a:rPr lang="en-US" sz="2000" i="1" baseline="-25000"/>
              <a:t>s</a:t>
            </a:r>
            <a:r>
              <a:rPr lang="en-US" sz="2000"/>
              <a:t> = 600 </a:t>
            </a:r>
            <a:r>
              <a:rPr lang="en-US" sz="2000">
                <a:latin typeface="Symbol" pitchFamily="18" charset="2"/>
              </a:rPr>
              <a:t>W</a:t>
            </a:r>
            <a:r>
              <a:rPr lang="en-US" sz="2000"/>
              <a:t> and </a:t>
            </a:r>
            <a:r>
              <a:rPr lang="en-US" sz="2000">
                <a:latin typeface="Symbol" pitchFamily="18" charset="2"/>
              </a:rPr>
              <a:t>b</a:t>
            </a:r>
            <a:r>
              <a:rPr lang="en-US" sz="2000"/>
              <a:t> = 200 and </a:t>
            </a:r>
            <a:r>
              <a:rPr lang="en-US" sz="2000" i="1"/>
              <a:t>r</a:t>
            </a:r>
            <a:r>
              <a:rPr lang="en-US" sz="2000" i="1" baseline="-25000"/>
              <a:t>e</a:t>
            </a:r>
            <a:r>
              <a:rPr lang="en-US" sz="2000">
                <a:latin typeface="Arial" charset="0"/>
              </a:rPr>
              <a:t>’</a:t>
            </a:r>
            <a:r>
              <a:rPr lang="en-US" sz="2000"/>
              <a:t> = 2.6 </a:t>
            </a:r>
            <a:r>
              <a:rPr lang="en-US" sz="2000">
                <a:latin typeface="Symbol" pitchFamily="18" charset="2"/>
              </a:rPr>
              <a:t>W</a:t>
            </a:r>
            <a:r>
              <a:rPr lang="en-US" sz="2000"/>
              <a:t>).</a:t>
            </a:r>
            <a:endParaRPr lang="en-US" sz="2000">
              <a:latin typeface="Symbol" pitchFamily="18" charset="2"/>
            </a:endParaRPr>
          </a:p>
        </p:txBody>
      </p:sp>
      <p:sp>
        <p:nvSpPr>
          <p:cNvPr id="33814" name="Text Box 22"/>
          <p:cNvSpPr txBox="1">
            <a:spLocks noChangeArrowheads="1"/>
          </p:cNvSpPr>
          <p:nvPr/>
        </p:nvSpPr>
        <p:spPr bwMode="auto">
          <a:xfrm>
            <a:off x="2886075" y="4953001"/>
            <a:ext cx="2057400" cy="396875"/>
          </a:xfrm>
          <a:prstGeom prst="rect">
            <a:avLst/>
          </a:prstGeom>
          <a:noFill/>
          <a:ln w="9525">
            <a:noFill/>
            <a:miter lim="800000"/>
            <a:headEnd/>
            <a:tailEnd/>
          </a:ln>
          <a:effectLst/>
        </p:spPr>
        <p:txBody>
          <a:bodyPr>
            <a:spAutoFit/>
          </a:bodyPr>
          <a:lstStyle/>
          <a:p>
            <a:pPr>
              <a:spcBef>
                <a:spcPct val="50000"/>
              </a:spcBef>
            </a:pPr>
            <a:r>
              <a:rPr lang="en-US" sz="2000"/>
              <a:t>= 79.7 </a:t>
            </a:r>
            <a:r>
              <a:rPr lang="en-US" sz="2000">
                <a:latin typeface="Symbol" pitchFamily="18" charset="2"/>
              </a:rPr>
              <a:t>W</a:t>
            </a:r>
          </a:p>
        </p:txBody>
      </p:sp>
      <p:graphicFrame>
        <p:nvGraphicFramePr>
          <p:cNvPr id="33816" name="Object 24"/>
          <p:cNvGraphicFramePr>
            <a:graphicFrameLocks noChangeAspect="1"/>
          </p:cNvGraphicFramePr>
          <p:nvPr/>
        </p:nvGraphicFramePr>
        <p:xfrm>
          <a:off x="2362200" y="5334000"/>
          <a:ext cx="3352800" cy="655638"/>
        </p:xfrm>
        <a:graphic>
          <a:graphicData uri="http://schemas.openxmlformats.org/presentationml/2006/ole">
            <mc:AlternateContent xmlns:mc="http://schemas.openxmlformats.org/markup-compatibility/2006">
              <mc:Choice xmlns:v="urn:schemas-microsoft-com:vml" Requires="v">
                <p:oleObj spid="_x0000_s41209" name="Equation" r:id="rId7" imgW="2273300" imgH="444500" progId="">
                  <p:embed/>
                </p:oleObj>
              </mc:Choice>
              <mc:Fallback>
                <p:oleObj name="Equation" r:id="rId7" imgW="2273300" imgH="4445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2200" y="5334000"/>
                        <a:ext cx="3352800" cy="655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17" name="Text Box 25"/>
          <p:cNvSpPr txBox="1">
            <a:spLocks noChangeArrowheads="1"/>
          </p:cNvSpPr>
          <p:nvPr/>
        </p:nvSpPr>
        <p:spPr bwMode="auto">
          <a:xfrm>
            <a:off x="5638800" y="5380039"/>
            <a:ext cx="1295400" cy="396875"/>
          </a:xfrm>
          <a:prstGeom prst="rect">
            <a:avLst/>
          </a:prstGeom>
          <a:noFill/>
          <a:ln w="9525">
            <a:noFill/>
            <a:miter lim="800000"/>
            <a:headEnd/>
            <a:tailEnd/>
          </a:ln>
          <a:effectLst/>
        </p:spPr>
        <p:txBody>
          <a:bodyPr>
            <a:spAutoFit/>
          </a:bodyPr>
          <a:lstStyle/>
          <a:p>
            <a:pPr>
              <a:spcBef>
                <a:spcPct val="50000"/>
              </a:spcBef>
            </a:pPr>
            <a:r>
              <a:rPr lang="en-US" sz="2000">
                <a:solidFill>
                  <a:srgbClr val="FF0000"/>
                </a:solidFill>
              </a:rPr>
              <a:t>42.5 Hz</a:t>
            </a:r>
          </a:p>
        </p:txBody>
      </p:sp>
      <p:graphicFrame>
        <p:nvGraphicFramePr>
          <p:cNvPr id="15375" name="Object 26"/>
          <p:cNvGraphicFramePr>
            <a:graphicFrameLocks noChangeAspect="1"/>
          </p:cNvGraphicFramePr>
          <p:nvPr/>
        </p:nvGraphicFramePr>
        <p:xfrm>
          <a:off x="6705600" y="2819401"/>
          <a:ext cx="3429000" cy="3363913"/>
        </p:xfrm>
        <a:graphic>
          <a:graphicData uri="http://schemas.openxmlformats.org/presentationml/2006/ole">
            <mc:AlternateContent xmlns:mc="http://schemas.openxmlformats.org/markup-compatibility/2006">
              <mc:Choice xmlns:v="urn:schemas-microsoft-com:vml" Requires="v">
                <p:oleObj spid="_x0000_s41210" name="CorelDRAW" r:id="rId9" imgW="2261160" imgH="2218680" progId="">
                  <p:embed/>
                </p:oleObj>
              </mc:Choice>
              <mc:Fallback>
                <p:oleObj name="CorelDRAW" r:id="rId9" imgW="2261160" imgH="221868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05600" y="2819401"/>
                        <a:ext cx="3429000" cy="336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TextBox 15"/>
          <p:cNvSpPr txBox="1"/>
          <p:nvPr/>
        </p:nvSpPr>
        <p:spPr>
          <a:xfrm>
            <a:off x="2590800" y="152400"/>
            <a:ext cx="7010400" cy="523220"/>
          </a:xfrm>
          <a:prstGeom prst="rect">
            <a:avLst/>
          </a:prstGeom>
          <a:solidFill>
            <a:schemeClr val="tx2">
              <a:lumMod val="40000"/>
              <a:lumOff val="60000"/>
            </a:schemeClr>
          </a:solidFill>
          <a:ln w="38100">
            <a:solidFill>
              <a:schemeClr val="tx1"/>
            </a:solidFill>
          </a:ln>
        </p:spPr>
        <p:txBody>
          <a:bodyPr wrap="square" rtlCol="0">
            <a:spAutoFit/>
          </a:bodyPr>
          <a:lstStyle/>
          <a:p>
            <a:r>
              <a:rPr lang="en-US" sz="2800" b="1" dirty="0"/>
              <a:t>Summary of BJT Frequency Response Analysis</a:t>
            </a:r>
          </a:p>
        </p:txBody>
      </p:sp>
    </p:spTree>
    <p:extLst>
      <p:ext uri="{BB962C8B-B14F-4D97-AF65-F5344CB8AC3E}">
        <p14:creationId xmlns:p14="http://schemas.microsoft.com/office/powerpoint/2010/main" val="7636570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812"/>
                                        </p:tgtEl>
                                        <p:attrNameLst>
                                          <p:attrName>style.visibility</p:attrName>
                                        </p:attrNameLst>
                                      </p:cBhvr>
                                      <p:to>
                                        <p:strVal val="visible"/>
                                      </p:to>
                                    </p:set>
                                    <p:animEffect transition="in" filter="dissolve">
                                      <p:cBhvr>
                                        <p:cTn id="7" dur="500"/>
                                        <p:tgtEl>
                                          <p:spTgt spid="33812"/>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3809"/>
                                        </p:tgtEl>
                                        <p:attrNameLst>
                                          <p:attrName>style.visibility</p:attrName>
                                        </p:attrNameLst>
                                      </p:cBhvr>
                                      <p:to>
                                        <p:strVal val="visible"/>
                                      </p:to>
                                    </p:set>
                                    <p:animEffect transition="in" filter="dissolve">
                                      <p:cBhvr>
                                        <p:cTn id="11" dur="500"/>
                                        <p:tgtEl>
                                          <p:spTgt spid="3380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2" presetClass="entr" presetSubtype="0" fill="hold" grpId="0" nodeType="clickEffect">
                                  <p:stCondLst>
                                    <p:cond delay="0"/>
                                  </p:stCondLst>
                                  <p:childTnLst>
                                    <p:set>
                                      <p:cBhvr>
                                        <p:cTn id="15" dur="1" fill="hold">
                                          <p:stCondLst>
                                            <p:cond delay="0"/>
                                          </p:stCondLst>
                                        </p:cTn>
                                        <p:tgtEl>
                                          <p:spTgt spid="33814"/>
                                        </p:tgtEl>
                                        <p:attrNameLst>
                                          <p:attrName>style.visibility</p:attrName>
                                        </p:attrNameLst>
                                      </p:cBhvr>
                                      <p:to>
                                        <p:strVal val="visible"/>
                                      </p:to>
                                    </p:set>
                                    <p:animScale>
                                      <p:cBhvr>
                                        <p:cTn id="16" dur="1000" decel="50000" fill="hold">
                                          <p:stCondLst>
                                            <p:cond delay="0"/>
                                          </p:stCondLst>
                                        </p:cTn>
                                        <p:tgtEl>
                                          <p:spTgt spid="338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33814"/>
                                        </p:tgtEl>
                                        <p:attrNameLst>
                                          <p:attrName>ppt_x</p:attrName>
                                          <p:attrName>ppt_y</p:attrName>
                                        </p:attrNameLst>
                                      </p:cBhvr>
                                    </p:animMotion>
                                    <p:animEffect transition="in" filter="fade">
                                      <p:cBhvr>
                                        <p:cTn id="18" dur="1000"/>
                                        <p:tgtEl>
                                          <p:spTgt spid="3381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33816"/>
                                        </p:tgtEl>
                                        <p:attrNameLst>
                                          <p:attrName>style.visibility</p:attrName>
                                        </p:attrNameLst>
                                      </p:cBhvr>
                                      <p:to>
                                        <p:strVal val="visible"/>
                                      </p:to>
                                    </p:set>
                                    <p:animEffect transition="in" filter="wipe(left)">
                                      <p:cBhvr>
                                        <p:cTn id="23" dur="500"/>
                                        <p:tgtEl>
                                          <p:spTgt spid="3381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6" presetClass="entr" presetSubtype="0" fill="hold" grpId="0" nodeType="clickEffect">
                                  <p:stCondLst>
                                    <p:cond delay="0"/>
                                  </p:stCondLst>
                                  <p:iterate type="lt">
                                    <p:tmPct val="10000"/>
                                  </p:iterate>
                                  <p:childTnLst>
                                    <p:set>
                                      <p:cBhvr>
                                        <p:cTn id="27" dur="1" fill="hold">
                                          <p:stCondLst>
                                            <p:cond delay="0"/>
                                          </p:stCondLst>
                                        </p:cTn>
                                        <p:tgtEl>
                                          <p:spTgt spid="33817"/>
                                        </p:tgtEl>
                                        <p:attrNameLst>
                                          <p:attrName>style.visibility</p:attrName>
                                        </p:attrNameLst>
                                      </p:cBhvr>
                                      <p:to>
                                        <p:strVal val="visible"/>
                                      </p:to>
                                    </p:set>
                                    <p:anim by="(-#ppt_w*2)" calcmode="lin" valueType="num">
                                      <p:cBhvr rctx="PPT">
                                        <p:cTn id="28" dur="500" autoRev="1" fill="hold">
                                          <p:stCondLst>
                                            <p:cond delay="0"/>
                                          </p:stCondLst>
                                        </p:cTn>
                                        <p:tgtEl>
                                          <p:spTgt spid="33817"/>
                                        </p:tgtEl>
                                        <p:attrNameLst>
                                          <p:attrName>ppt_w</p:attrName>
                                        </p:attrNameLst>
                                      </p:cBhvr>
                                    </p:anim>
                                    <p:anim by="(#ppt_w*0.50)" calcmode="lin" valueType="num">
                                      <p:cBhvr>
                                        <p:cTn id="29" dur="500" decel="50000" autoRev="1" fill="hold">
                                          <p:stCondLst>
                                            <p:cond delay="0"/>
                                          </p:stCondLst>
                                        </p:cTn>
                                        <p:tgtEl>
                                          <p:spTgt spid="33817"/>
                                        </p:tgtEl>
                                        <p:attrNameLst>
                                          <p:attrName>ppt_x</p:attrName>
                                        </p:attrNameLst>
                                      </p:cBhvr>
                                    </p:anim>
                                    <p:anim from="(-#ppt_h/2)" to="(#ppt_y)" calcmode="lin" valueType="num">
                                      <p:cBhvr>
                                        <p:cTn id="30" dur="1000" fill="hold">
                                          <p:stCondLst>
                                            <p:cond delay="0"/>
                                          </p:stCondLst>
                                        </p:cTn>
                                        <p:tgtEl>
                                          <p:spTgt spid="33817"/>
                                        </p:tgtEl>
                                        <p:attrNameLst>
                                          <p:attrName>ppt_y</p:attrName>
                                        </p:attrNameLst>
                                      </p:cBhvr>
                                    </p:anim>
                                    <p:animRot by="21600000">
                                      <p:cBhvr>
                                        <p:cTn id="31" dur="1000" fill="hold">
                                          <p:stCondLst>
                                            <p:cond delay="0"/>
                                          </p:stCondLst>
                                        </p:cTn>
                                        <p:tgtEl>
                                          <p:spTgt spid="3381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12" grpId="0" animBg="1"/>
      <p:bldP spid="33814" grpId="0"/>
      <p:bldP spid="33817" grpId="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7410" name="Picture 10"/>
          <p:cNvPicPr>
            <a:picLocks noChangeAspect="1" noChangeArrowheads="1"/>
          </p:cNvPicPr>
          <p:nvPr/>
        </p:nvPicPr>
        <p:blipFill>
          <a:blip r:embed="rId4" cstate="print"/>
          <a:srcRect/>
          <a:stretch>
            <a:fillRect/>
          </a:stretch>
        </p:blipFill>
        <p:spPr bwMode="auto">
          <a:xfrm>
            <a:off x="1981201" y="1057276"/>
            <a:ext cx="8467725" cy="5343525"/>
          </a:xfrm>
          <a:prstGeom prst="rect">
            <a:avLst/>
          </a:prstGeom>
          <a:noFill/>
          <a:ln w="9525">
            <a:noFill/>
            <a:miter lim="800000"/>
            <a:headEnd/>
            <a:tailEnd/>
          </a:ln>
        </p:spPr>
      </p:pic>
      <p:sp>
        <p:nvSpPr>
          <p:cNvPr id="17411" name="Rectangle 3"/>
          <p:cNvSpPr>
            <a:spLocks noChangeArrowheads="1"/>
          </p:cNvSpPr>
          <p:nvPr/>
        </p:nvSpPr>
        <p:spPr bwMode="auto">
          <a:xfrm>
            <a:off x="2362200" y="1371600"/>
            <a:ext cx="2362200" cy="6096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The Bode Plot</a:t>
            </a:r>
          </a:p>
        </p:txBody>
      </p:sp>
      <p:sp>
        <p:nvSpPr>
          <p:cNvPr id="17414" name="Text Box 6"/>
          <p:cNvSpPr txBox="1">
            <a:spLocks noChangeArrowheads="1"/>
          </p:cNvSpPr>
          <p:nvPr/>
        </p:nvSpPr>
        <p:spPr bwMode="auto">
          <a:xfrm>
            <a:off x="2438400" y="2057400"/>
            <a:ext cx="7467600" cy="923330"/>
          </a:xfrm>
          <a:prstGeom prst="rect">
            <a:avLst/>
          </a:prstGeom>
          <a:noFill/>
          <a:ln w="9525">
            <a:noFill/>
            <a:miter lim="800000"/>
            <a:headEnd/>
            <a:tailEnd/>
          </a:ln>
          <a:effectLst/>
        </p:spPr>
        <p:txBody>
          <a:bodyPr>
            <a:spAutoFit/>
          </a:bodyPr>
          <a:lstStyle/>
          <a:p>
            <a:pPr>
              <a:spcBef>
                <a:spcPct val="50000"/>
              </a:spcBef>
            </a:pPr>
            <a:r>
              <a:rPr lang="en-US"/>
              <a:t>The Bode plot is a plot of decibel voltage gain verses frequency. The frequency axis is logarithmic; the decibel gain is plotted on a linear scale. The </a:t>
            </a:r>
            <a:r>
              <a:rPr lang="en-US">
                <a:latin typeface="Symbol" pitchFamily="18" charset="2"/>
              </a:rPr>
              <a:t>-</a:t>
            </a:r>
            <a:r>
              <a:rPr lang="en-US"/>
              <a:t>3dB point is the critical frequency. </a:t>
            </a:r>
          </a:p>
        </p:txBody>
      </p:sp>
      <p:sp>
        <p:nvSpPr>
          <p:cNvPr id="17415" name="Rectangle 16"/>
          <p:cNvSpPr>
            <a:spLocks noChangeArrowheads="1"/>
          </p:cNvSpPr>
          <p:nvPr/>
        </p:nvSpPr>
        <p:spPr bwMode="auto">
          <a:xfrm>
            <a:off x="4953000" y="3276600"/>
            <a:ext cx="5029200" cy="2895600"/>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endParaRPr lang="en-US"/>
          </a:p>
        </p:txBody>
      </p:sp>
      <p:graphicFrame>
        <p:nvGraphicFramePr>
          <p:cNvPr id="17416" name="Object 15"/>
          <p:cNvGraphicFramePr>
            <a:graphicFrameLocks noChangeAspect="1"/>
          </p:cNvGraphicFramePr>
          <p:nvPr/>
        </p:nvGraphicFramePr>
        <p:xfrm>
          <a:off x="5105400" y="3429000"/>
          <a:ext cx="4800600" cy="2679700"/>
        </p:xfrm>
        <a:graphic>
          <a:graphicData uri="http://schemas.openxmlformats.org/presentationml/2006/ole">
            <mc:AlternateContent xmlns:mc="http://schemas.openxmlformats.org/markup-compatibility/2006">
              <mc:Choice xmlns:v="urn:schemas-microsoft-com:vml" Requires="v">
                <p:oleObj spid="_x0000_s42068" name="CorelDRAW" r:id="rId5" imgW="3703320" imgH="2067480" progId="">
                  <p:embed/>
                </p:oleObj>
              </mc:Choice>
              <mc:Fallback>
                <p:oleObj name="CorelDRAW" r:id="rId5" imgW="3703320" imgH="206748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3429000"/>
                        <a:ext cx="4800600" cy="267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8"/>
          <p:cNvSpPr txBox="1"/>
          <p:nvPr/>
        </p:nvSpPr>
        <p:spPr>
          <a:xfrm>
            <a:off x="2590800" y="152400"/>
            <a:ext cx="7010400" cy="523220"/>
          </a:xfrm>
          <a:prstGeom prst="rect">
            <a:avLst/>
          </a:prstGeom>
          <a:solidFill>
            <a:schemeClr val="tx2">
              <a:lumMod val="40000"/>
              <a:lumOff val="60000"/>
            </a:schemeClr>
          </a:solidFill>
          <a:ln w="38100">
            <a:solidFill>
              <a:schemeClr val="tx1"/>
            </a:solidFill>
          </a:ln>
        </p:spPr>
        <p:txBody>
          <a:bodyPr wrap="square" rtlCol="0">
            <a:spAutoFit/>
          </a:bodyPr>
          <a:lstStyle/>
          <a:p>
            <a:r>
              <a:rPr lang="en-US" sz="2800" b="1" dirty="0"/>
              <a:t>Summary of BJT Frequency Response Analysis</a:t>
            </a:r>
          </a:p>
        </p:txBody>
      </p:sp>
    </p:spTree>
    <p:extLst>
      <p:ext uri="{BB962C8B-B14F-4D97-AF65-F5344CB8AC3E}">
        <p14:creationId xmlns:p14="http://schemas.microsoft.com/office/powerpoint/2010/main" val="31999275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9458" name="Picture 10"/>
          <p:cNvPicPr>
            <a:picLocks noChangeAspect="1" noChangeArrowheads="1"/>
          </p:cNvPicPr>
          <p:nvPr/>
        </p:nvPicPr>
        <p:blipFill>
          <a:blip r:embed="rId4" cstate="print"/>
          <a:srcRect/>
          <a:stretch>
            <a:fillRect/>
          </a:stretch>
        </p:blipFill>
        <p:spPr bwMode="auto">
          <a:xfrm>
            <a:off x="1981201" y="1057276"/>
            <a:ext cx="8467725" cy="5343525"/>
          </a:xfrm>
          <a:prstGeom prst="rect">
            <a:avLst/>
          </a:prstGeom>
          <a:noFill/>
          <a:ln w="9525">
            <a:noFill/>
            <a:miter lim="800000"/>
            <a:headEnd/>
            <a:tailEnd/>
          </a:ln>
        </p:spPr>
      </p:pic>
      <p:sp>
        <p:nvSpPr>
          <p:cNvPr id="19459" name="Rectangle 3"/>
          <p:cNvSpPr>
            <a:spLocks noChangeArrowheads="1"/>
          </p:cNvSpPr>
          <p:nvPr/>
        </p:nvSpPr>
        <p:spPr bwMode="auto">
          <a:xfrm>
            <a:off x="2362200" y="1371600"/>
            <a:ext cx="3581400" cy="6096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High-Frequency Response</a:t>
            </a:r>
          </a:p>
        </p:txBody>
      </p:sp>
      <p:sp>
        <p:nvSpPr>
          <p:cNvPr id="19462" name="Text Box 6"/>
          <p:cNvSpPr txBox="1">
            <a:spLocks noChangeArrowheads="1"/>
          </p:cNvSpPr>
          <p:nvPr/>
        </p:nvSpPr>
        <p:spPr bwMode="auto">
          <a:xfrm>
            <a:off x="2362200" y="2133601"/>
            <a:ext cx="7696200" cy="1200329"/>
          </a:xfrm>
          <a:prstGeom prst="rect">
            <a:avLst/>
          </a:prstGeom>
          <a:noFill/>
          <a:ln w="9525">
            <a:noFill/>
            <a:miter lim="800000"/>
            <a:headEnd/>
            <a:tailEnd/>
          </a:ln>
          <a:effectLst/>
        </p:spPr>
        <p:txBody>
          <a:bodyPr>
            <a:spAutoFit/>
          </a:bodyPr>
          <a:lstStyle/>
          <a:p>
            <a:pPr>
              <a:spcBef>
                <a:spcPct val="50000"/>
              </a:spcBef>
            </a:pPr>
            <a:r>
              <a:rPr lang="en-US"/>
              <a:t>The high frequency response of inverting amplifiers is primarily determined by the transistor’s internal capacitance and the Miller effect. The equivalent high-frequency ac circuit is shown for a voltage-divider biased CE amplifier with a fully bypassed emitter resistor. </a:t>
            </a:r>
          </a:p>
        </p:txBody>
      </p:sp>
      <p:sp>
        <p:nvSpPr>
          <p:cNvPr id="19463" name="Rectangle 7"/>
          <p:cNvSpPr>
            <a:spLocks noChangeArrowheads="1"/>
          </p:cNvSpPr>
          <p:nvPr/>
        </p:nvSpPr>
        <p:spPr bwMode="auto">
          <a:xfrm>
            <a:off x="2895600" y="4114800"/>
            <a:ext cx="6705600" cy="2209800"/>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endParaRPr lang="en-US"/>
          </a:p>
        </p:txBody>
      </p:sp>
      <p:graphicFrame>
        <p:nvGraphicFramePr>
          <p:cNvPr id="19464" name="Object 14"/>
          <p:cNvGraphicFramePr>
            <a:graphicFrameLocks noChangeAspect="1"/>
          </p:cNvGraphicFramePr>
          <p:nvPr/>
        </p:nvGraphicFramePr>
        <p:xfrm>
          <a:off x="3124200" y="4240214"/>
          <a:ext cx="6324600" cy="2028825"/>
        </p:xfrm>
        <a:graphic>
          <a:graphicData uri="http://schemas.openxmlformats.org/presentationml/2006/ole">
            <mc:AlternateContent xmlns:mc="http://schemas.openxmlformats.org/markup-compatibility/2006">
              <mc:Choice xmlns:v="urn:schemas-microsoft-com:vml" Requires="v">
                <p:oleObj spid="_x0000_s43092" name="CorelDRAW" r:id="rId5" imgW="3903840" imgH="1253160" progId="">
                  <p:embed/>
                </p:oleObj>
              </mc:Choice>
              <mc:Fallback>
                <p:oleObj name="CorelDRAW" r:id="rId5" imgW="3903840" imgH="12531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4240214"/>
                        <a:ext cx="6324600"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8"/>
          <p:cNvSpPr txBox="1"/>
          <p:nvPr/>
        </p:nvSpPr>
        <p:spPr>
          <a:xfrm>
            <a:off x="2590800" y="152400"/>
            <a:ext cx="7010400" cy="523220"/>
          </a:xfrm>
          <a:prstGeom prst="rect">
            <a:avLst/>
          </a:prstGeom>
          <a:solidFill>
            <a:schemeClr val="tx2">
              <a:lumMod val="40000"/>
              <a:lumOff val="60000"/>
            </a:schemeClr>
          </a:solidFill>
          <a:ln w="38100">
            <a:solidFill>
              <a:schemeClr val="tx1"/>
            </a:solidFill>
          </a:ln>
        </p:spPr>
        <p:txBody>
          <a:bodyPr wrap="square" rtlCol="0">
            <a:spAutoFit/>
          </a:bodyPr>
          <a:lstStyle/>
          <a:p>
            <a:r>
              <a:rPr lang="en-US" sz="2800" b="1" dirty="0"/>
              <a:t>Summary of BJT Frequency Response Analysis</a:t>
            </a:r>
          </a:p>
        </p:txBody>
      </p:sp>
    </p:spTree>
    <p:extLst>
      <p:ext uri="{BB962C8B-B14F-4D97-AF65-F5344CB8AC3E}">
        <p14:creationId xmlns:p14="http://schemas.microsoft.com/office/powerpoint/2010/main" val="24448757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0482" name="Picture 13"/>
          <p:cNvPicPr>
            <a:picLocks noChangeAspect="1" noChangeArrowheads="1"/>
          </p:cNvPicPr>
          <p:nvPr/>
        </p:nvPicPr>
        <p:blipFill>
          <a:blip r:embed="rId4" cstate="print"/>
          <a:srcRect/>
          <a:stretch>
            <a:fillRect/>
          </a:stretch>
        </p:blipFill>
        <p:spPr bwMode="auto">
          <a:xfrm>
            <a:off x="1981201" y="1057276"/>
            <a:ext cx="8467725" cy="5343525"/>
          </a:xfrm>
          <a:prstGeom prst="rect">
            <a:avLst/>
          </a:prstGeom>
          <a:noFill/>
          <a:ln w="9525">
            <a:noFill/>
            <a:miter lim="800000"/>
            <a:headEnd/>
            <a:tailEnd/>
          </a:ln>
        </p:spPr>
      </p:pic>
      <p:sp>
        <p:nvSpPr>
          <p:cNvPr id="20483" name="Rectangle 3"/>
          <p:cNvSpPr>
            <a:spLocks noChangeArrowheads="1"/>
          </p:cNvSpPr>
          <p:nvPr/>
        </p:nvSpPr>
        <p:spPr bwMode="auto">
          <a:xfrm>
            <a:off x="2362200" y="1371600"/>
            <a:ext cx="3581400" cy="6096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High-Frequency Response</a:t>
            </a:r>
          </a:p>
        </p:txBody>
      </p:sp>
      <p:sp>
        <p:nvSpPr>
          <p:cNvPr id="20486" name="Text Box 6"/>
          <p:cNvSpPr txBox="1">
            <a:spLocks noChangeArrowheads="1"/>
          </p:cNvSpPr>
          <p:nvPr/>
        </p:nvSpPr>
        <p:spPr bwMode="auto">
          <a:xfrm>
            <a:off x="2362200" y="2133601"/>
            <a:ext cx="7696200" cy="646331"/>
          </a:xfrm>
          <a:prstGeom prst="rect">
            <a:avLst/>
          </a:prstGeom>
          <a:noFill/>
          <a:ln w="9525">
            <a:noFill/>
            <a:miter lim="800000"/>
            <a:headEnd/>
            <a:tailEnd/>
          </a:ln>
          <a:effectLst/>
        </p:spPr>
        <p:txBody>
          <a:bodyPr>
            <a:spAutoFit/>
          </a:bodyPr>
          <a:lstStyle/>
          <a:p>
            <a:pPr>
              <a:spcBef>
                <a:spcPct val="50000"/>
              </a:spcBef>
            </a:pPr>
            <a:r>
              <a:rPr lang="en-US"/>
              <a:t>If there is an unbypassed emitter resistor, such as </a:t>
            </a:r>
            <a:r>
              <a:rPr lang="en-US" i="1"/>
              <a:t>R</a:t>
            </a:r>
            <a:r>
              <a:rPr lang="en-US" baseline="-25000"/>
              <a:t>E1</a:t>
            </a:r>
            <a:r>
              <a:rPr lang="en-US"/>
              <a:t> in the earlier example, it is shown in the emitter circuit and acts to increase </a:t>
            </a:r>
            <a:r>
              <a:rPr lang="en-US" i="1"/>
              <a:t>r</a:t>
            </a:r>
            <a:r>
              <a:rPr lang="en-US" i="1" baseline="-25000"/>
              <a:t>e</a:t>
            </a:r>
            <a:r>
              <a:rPr lang="en-US">
                <a:latin typeface="Arial" charset="0"/>
              </a:rPr>
              <a:t>’</a:t>
            </a:r>
            <a:r>
              <a:rPr lang="en-US"/>
              <a:t> and thus reduce </a:t>
            </a:r>
            <a:r>
              <a:rPr lang="en-US" i="1"/>
              <a:t>f</a:t>
            </a:r>
            <a:r>
              <a:rPr lang="en-US" i="1" baseline="-25000"/>
              <a:t>c</a:t>
            </a:r>
            <a:r>
              <a:rPr lang="en-US"/>
              <a:t>.</a:t>
            </a:r>
          </a:p>
        </p:txBody>
      </p:sp>
      <p:sp>
        <p:nvSpPr>
          <p:cNvPr id="20487" name="Rectangle 7"/>
          <p:cNvSpPr>
            <a:spLocks noChangeArrowheads="1"/>
          </p:cNvSpPr>
          <p:nvPr/>
        </p:nvSpPr>
        <p:spPr bwMode="auto">
          <a:xfrm>
            <a:off x="2895600" y="4114800"/>
            <a:ext cx="6705600" cy="2209800"/>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endParaRPr lang="en-US"/>
          </a:p>
        </p:txBody>
      </p:sp>
      <p:graphicFrame>
        <p:nvGraphicFramePr>
          <p:cNvPr id="54281" name="Object 9"/>
          <p:cNvGraphicFramePr>
            <a:graphicFrameLocks noChangeAspect="1"/>
          </p:cNvGraphicFramePr>
          <p:nvPr/>
        </p:nvGraphicFramePr>
        <p:xfrm>
          <a:off x="3352800" y="4214814"/>
          <a:ext cx="6096000" cy="2033587"/>
        </p:xfrm>
        <a:graphic>
          <a:graphicData uri="http://schemas.openxmlformats.org/presentationml/2006/ole">
            <mc:AlternateContent xmlns:mc="http://schemas.openxmlformats.org/markup-compatibility/2006">
              <mc:Choice xmlns:v="urn:schemas-microsoft-com:vml" Requires="v">
                <p:oleObj spid="_x0000_s44116" name="CorelDRAW" r:id="rId5" imgW="3756240" imgH="1253160" progId="">
                  <p:embed/>
                </p:oleObj>
              </mc:Choice>
              <mc:Fallback>
                <p:oleObj name="CorelDRAW" r:id="rId5" imgW="3756240" imgH="12531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2800" y="4214814"/>
                        <a:ext cx="6096000" cy="203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12"/>
          <p:cNvGrpSpPr>
            <a:grpSpLocks/>
          </p:cNvGrpSpPr>
          <p:nvPr/>
        </p:nvGrpSpPr>
        <p:grpSpPr bwMode="auto">
          <a:xfrm>
            <a:off x="5314950" y="3371850"/>
            <a:ext cx="1600200" cy="2362200"/>
            <a:chOff x="1632" y="2064"/>
            <a:chExt cx="1872" cy="1584"/>
          </a:xfrm>
        </p:grpSpPr>
        <p:sp>
          <p:nvSpPr>
            <p:cNvPr id="20490" name="Oval 10"/>
            <p:cNvSpPr>
              <a:spLocks noChangeArrowheads="1"/>
            </p:cNvSpPr>
            <p:nvPr/>
          </p:nvSpPr>
          <p:spPr bwMode="auto">
            <a:xfrm>
              <a:off x="3168" y="3264"/>
              <a:ext cx="336" cy="384"/>
            </a:xfrm>
            <a:prstGeom prst="ellipse">
              <a:avLst/>
            </a:prstGeom>
            <a:noFill/>
            <a:ln w="9525">
              <a:solidFill>
                <a:srgbClr val="0000FF"/>
              </a:solidFill>
              <a:round/>
              <a:headEnd/>
              <a:tailEnd/>
            </a:ln>
            <a:effectLst/>
          </p:spPr>
          <p:txBody>
            <a:bodyPr wrap="none" anchor="ctr"/>
            <a:lstStyle/>
            <a:p>
              <a:endParaRPr lang="en-US"/>
            </a:p>
          </p:txBody>
        </p:sp>
        <p:sp>
          <p:nvSpPr>
            <p:cNvPr id="20491" name="Line 11"/>
            <p:cNvSpPr>
              <a:spLocks noChangeShapeType="1"/>
            </p:cNvSpPr>
            <p:nvPr/>
          </p:nvSpPr>
          <p:spPr bwMode="auto">
            <a:xfrm>
              <a:off x="1632" y="2064"/>
              <a:ext cx="1584" cy="1248"/>
            </a:xfrm>
            <a:prstGeom prst="line">
              <a:avLst/>
            </a:prstGeom>
            <a:noFill/>
            <a:ln w="9525">
              <a:solidFill>
                <a:srgbClr val="0000FF"/>
              </a:solidFill>
              <a:round/>
              <a:headEnd/>
              <a:tailEnd type="triangle" w="med" len="med"/>
            </a:ln>
            <a:effectLst/>
          </p:spPr>
          <p:txBody>
            <a:bodyPr/>
            <a:lstStyle/>
            <a:p>
              <a:endParaRPr lang="en-US"/>
            </a:p>
          </p:txBody>
        </p:sp>
      </p:grpSp>
      <p:sp>
        <p:nvSpPr>
          <p:cNvPr id="12" name="TextBox 11"/>
          <p:cNvSpPr txBox="1"/>
          <p:nvPr/>
        </p:nvSpPr>
        <p:spPr>
          <a:xfrm>
            <a:off x="2590800" y="152400"/>
            <a:ext cx="7010400" cy="523220"/>
          </a:xfrm>
          <a:prstGeom prst="rect">
            <a:avLst/>
          </a:prstGeom>
          <a:solidFill>
            <a:schemeClr val="tx2">
              <a:lumMod val="40000"/>
              <a:lumOff val="60000"/>
            </a:schemeClr>
          </a:solidFill>
          <a:ln w="38100">
            <a:solidFill>
              <a:schemeClr val="tx1"/>
            </a:solidFill>
          </a:ln>
        </p:spPr>
        <p:txBody>
          <a:bodyPr wrap="square" rtlCol="0">
            <a:spAutoFit/>
          </a:bodyPr>
          <a:lstStyle/>
          <a:p>
            <a:r>
              <a:rPr lang="en-US" sz="2800" b="1" dirty="0"/>
              <a:t>Summary of BJT Frequency Response Analysis</a:t>
            </a:r>
          </a:p>
        </p:txBody>
      </p:sp>
    </p:spTree>
    <p:extLst>
      <p:ext uri="{BB962C8B-B14F-4D97-AF65-F5344CB8AC3E}">
        <p14:creationId xmlns:p14="http://schemas.microsoft.com/office/powerpoint/2010/main" val="31278180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54281"/>
                                        </p:tgtEl>
                                        <p:attrNameLst>
                                          <p:attrName>style.visibility</p:attrName>
                                        </p:attrNameLst>
                                      </p:cBhvr>
                                      <p:to>
                                        <p:strVal val="visible"/>
                                      </p:to>
                                    </p:set>
                                    <p:animEffect transition="in" filter="dissolve">
                                      <p:cBhvr>
                                        <p:cTn id="7" dur="500"/>
                                        <p:tgtEl>
                                          <p:spTgt spid="54281"/>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1506" name="Picture 10"/>
          <p:cNvPicPr>
            <a:picLocks noChangeAspect="1" noChangeArrowheads="1"/>
          </p:cNvPicPr>
          <p:nvPr/>
        </p:nvPicPr>
        <p:blipFill>
          <a:blip r:embed="rId4" cstate="print"/>
          <a:srcRect/>
          <a:stretch>
            <a:fillRect/>
          </a:stretch>
        </p:blipFill>
        <p:spPr bwMode="auto">
          <a:xfrm>
            <a:off x="1981201" y="1066801"/>
            <a:ext cx="8467725" cy="5343525"/>
          </a:xfrm>
          <a:prstGeom prst="rect">
            <a:avLst/>
          </a:prstGeom>
          <a:noFill/>
          <a:ln w="9525">
            <a:noFill/>
            <a:miter lim="800000"/>
            <a:headEnd/>
            <a:tailEnd/>
          </a:ln>
        </p:spPr>
      </p:pic>
      <p:sp>
        <p:nvSpPr>
          <p:cNvPr id="21507" name="Rectangle 3"/>
          <p:cNvSpPr>
            <a:spLocks noChangeArrowheads="1"/>
          </p:cNvSpPr>
          <p:nvPr/>
        </p:nvSpPr>
        <p:spPr bwMode="auto">
          <a:xfrm>
            <a:off x="2362200" y="1371600"/>
            <a:ext cx="3581400" cy="6096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High-Frequency Response</a:t>
            </a:r>
          </a:p>
        </p:txBody>
      </p:sp>
      <p:sp>
        <p:nvSpPr>
          <p:cNvPr id="21510" name="Text Box 6"/>
          <p:cNvSpPr txBox="1">
            <a:spLocks noChangeArrowheads="1"/>
          </p:cNvSpPr>
          <p:nvPr/>
        </p:nvSpPr>
        <p:spPr bwMode="auto">
          <a:xfrm>
            <a:off x="2362200" y="2133600"/>
            <a:ext cx="7696200" cy="923330"/>
          </a:xfrm>
          <a:prstGeom prst="rect">
            <a:avLst/>
          </a:prstGeom>
          <a:noFill/>
          <a:ln w="9525">
            <a:noFill/>
            <a:miter lim="800000"/>
            <a:headEnd/>
            <a:tailEnd/>
          </a:ln>
          <a:effectLst/>
        </p:spPr>
        <p:txBody>
          <a:bodyPr>
            <a:spAutoFit/>
          </a:bodyPr>
          <a:lstStyle/>
          <a:p>
            <a:pPr>
              <a:spcBef>
                <a:spcPct val="50000"/>
              </a:spcBef>
            </a:pPr>
            <a:r>
              <a:rPr lang="en-US" dirty="0"/>
              <a:t>For the fully bypassed case, such as the one shown in the text book Example , the ac emitter resistance (</a:t>
            </a:r>
            <a:r>
              <a:rPr lang="en-US" i="1" dirty="0"/>
              <a:t>r</a:t>
            </a:r>
            <a:r>
              <a:rPr lang="en-US" i="1" baseline="-25000" dirty="0"/>
              <a:t>e</a:t>
            </a:r>
            <a:r>
              <a:rPr lang="en-US" dirty="0">
                <a:latin typeface="Arial" charset="0"/>
              </a:rPr>
              <a:t>’</a:t>
            </a:r>
            <a:r>
              <a:rPr lang="en-US" dirty="0"/>
              <a:t>) is multiplied by </a:t>
            </a:r>
            <a:r>
              <a:rPr lang="en-US" dirty="0" err="1">
                <a:latin typeface="Symbol" pitchFamily="18" charset="2"/>
              </a:rPr>
              <a:t>b</a:t>
            </a:r>
            <a:r>
              <a:rPr lang="en-US" baseline="-25000" dirty="0" err="1"/>
              <a:t>ac</a:t>
            </a:r>
            <a:r>
              <a:rPr lang="en-US" dirty="0"/>
              <a:t> to obtain the equivalent input resistance at the transistor’s base.</a:t>
            </a:r>
          </a:p>
        </p:txBody>
      </p:sp>
      <p:sp>
        <p:nvSpPr>
          <p:cNvPr id="21511" name="Rectangle 7"/>
          <p:cNvSpPr>
            <a:spLocks noChangeArrowheads="1"/>
          </p:cNvSpPr>
          <p:nvPr/>
        </p:nvSpPr>
        <p:spPr bwMode="auto">
          <a:xfrm>
            <a:off x="4038600" y="3810000"/>
            <a:ext cx="4800600" cy="2209800"/>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endParaRPr lang="en-US"/>
          </a:p>
        </p:txBody>
      </p:sp>
      <p:graphicFrame>
        <p:nvGraphicFramePr>
          <p:cNvPr id="21512" name="Object 9"/>
          <p:cNvGraphicFramePr>
            <a:graphicFrameLocks noChangeAspect="1"/>
          </p:cNvGraphicFramePr>
          <p:nvPr/>
        </p:nvGraphicFramePr>
        <p:xfrm>
          <a:off x="4114800" y="3962400"/>
          <a:ext cx="4495800" cy="1841500"/>
        </p:xfrm>
        <a:graphic>
          <a:graphicData uri="http://schemas.openxmlformats.org/presentationml/2006/ole">
            <mc:AlternateContent xmlns:mc="http://schemas.openxmlformats.org/markup-compatibility/2006">
              <mc:Choice xmlns:v="urn:schemas-microsoft-com:vml" Requires="v">
                <p:oleObj spid="_x0000_s45140" name="CorelDRAW" r:id="rId5" imgW="2549160" imgH="1043280" progId="">
                  <p:embed/>
                </p:oleObj>
              </mc:Choice>
              <mc:Fallback>
                <p:oleObj name="CorelDRAW" r:id="rId5" imgW="2549160" imgH="104328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3962400"/>
                        <a:ext cx="4495800" cy="184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8"/>
          <p:cNvSpPr txBox="1"/>
          <p:nvPr/>
        </p:nvSpPr>
        <p:spPr>
          <a:xfrm>
            <a:off x="2590800" y="152400"/>
            <a:ext cx="7010400" cy="523220"/>
          </a:xfrm>
          <a:prstGeom prst="rect">
            <a:avLst/>
          </a:prstGeom>
          <a:solidFill>
            <a:schemeClr val="tx2">
              <a:lumMod val="40000"/>
              <a:lumOff val="60000"/>
            </a:schemeClr>
          </a:solidFill>
          <a:ln w="38100">
            <a:solidFill>
              <a:schemeClr val="tx1"/>
            </a:solidFill>
          </a:ln>
        </p:spPr>
        <p:txBody>
          <a:bodyPr wrap="square" rtlCol="0">
            <a:spAutoFit/>
          </a:bodyPr>
          <a:lstStyle/>
          <a:p>
            <a:r>
              <a:rPr lang="en-US" sz="2800" b="1" dirty="0"/>
              <a:t>Summary of BJT Frequency Response Analysis</a:t>
            </a:r>
          </a:p>
        </p:txBody>
      </p:sp>
    </p:spTree>
    <p:extLst>
      <p:ext uri="{BB962C8B-B14F-4D97-AF65-F5344CB8AC3E}">
        <p14:creationId xmlns:p14="http://schemas.microsoft.com/office/powerpoint/2010/main" val="14708235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2530" name="Picture 10"/>
          <p:cNvPicPr>
            <a:picLocks noChangeAspect="1" noChangeArrowheads="1"/>
          </p:cNvPicPr>
          <p:nvPr/>
        </p:nvPicPr>
        <p:blipFill>
          <a:blip r:embed="rId4" cstate="print"/>
          <a:srcRect/>
          <a:stretch>
            <a:fillRect/>
          </a:stretch>
        </p:blipFill>
        <p:spPr bwMode="auto">
          <a:xfrm>
            <a:off x="1981201" y="1066801"/>
            <a:ext cx="8467725" cy="5343525"/>
          </a:xfrm>
          <a:prstGeom prst="rect">
            <a:avLst/>
          </a:prstGeom>
          <a:noFill/>
          <a:ln w="9525">
            <a:noFill/>
            <a:miter lim="800000"/>
            <a:headEnd/>
            <a:tailEnd/>
          </a:ln>
        </p:spPr>
      </p:pic>
      <p:sp>
        <p:nvSpPr>
          <p:cNvPr id="22531" name="Rectangle 3"/>
          <p:cNvSpPr>
            <a:spLocks noChangeArrowheads="1"/>
          </p:cNvSpPr>
          <p:nvPr/>
        </p:nvSpPr>
        <p:spPr bwMode="auto">
          <a:xfrm>
            <a:off x="2362200" y="1371600"/>
            <a:ext cx="3581400" cy="6096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High-Frequency Response</a:t>
            </a:r>
          </a:p>
        </p:txBody>
      </p:sp>
      <p:sp>
        <p:nvSpPr>
          <p:cNvPr id="22534" name="Text Box 6"/>
          <p:cNvSpPr txBox="1">
            <a:spLocks noChangeArrowheads="1"/>
          </p:cNvSpPr>
          <p:nvPr/>
        </p:nvSpPr>
        <p:spPr bwMode="auto">
          <a:xfrm>
            <a:off x="2362200" y="2133601"/>
            <a:ext cx="7696200" cy="646331"/>
          </a:xfrm>
          <a:prstGeom prst="rect">
            <a:avLst/>
          </a:prstGeom>
          <a:noFill/>
          <a:ln w="9525">
            <a:noFill/>
            <a:miter lim="800000"/>
            <a:headEnd/>
            <a:tailEnd/>
          </a:ln>
          <a:effectLst/>
        </p:spPr>
        <p:txBody>
          <a:bodyPr>
            <a:spAutoFit/>
          </a:bodyPr>
          <a:lstStyle/>
          <a:p>
            <a:pPr>
              <a:spcBef>
                <a:spcPct val="50000"/>
              </a:spcBef>
            </a:pPr>
            <a:r>
              <a:rPr lang="en-US"/>
              <a:t>Combining the capacitors in parallel and Thevenizing forms an equivalent basic </a:t>
            </a:r>
            <a:r>
              <a:rPr lang="en-US" i="1"/>
              <a:t>RC</a:t>
            </a:r>
            <a:r>
              <a:rPr lang="en-US"/>
              <a:t> low-pass filter:</a:t>
            </a:r>
          </a:p>
        </p:txBody>
      </p:sp>
      <p:sp>
        <p:nvSpPr>
          <p:cNvPr id="22535" name="Rectangle 7"/>
          <p:cNvSpPr>
            <a:spLocks noChangeArrowheads="1"/>
          </p:cNvSpPr>
          <p:nvPr/>
        </p:nvSpPr>
        <p:spPr bwMode="auto">
          <a:xfrm>
            <a:off x="4038600" y="3810000"/>
            <a:ext cx="4800600" cy="2209800"/>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endParaRPr lang="en-US"/>
          </a:p>
        </p:txBody>
      </p:sp>
      <p:graphicFrame>
        <p:nvGraphicFramePr>
          <p:cNvPr id="22536" name="Object 9"/>
          <p:cNvGraphicFramePr>
            <a:graphicFrameLocks noChangeAspect="1"/>
          </p:cNvGraphicFramePr>
          <p:nvPr/>
        </p:nvGraphicFramePr>
        <p:xfrm>
          <a:off x="4267201" y="3962401"/>
          <a:ext cx="4284663" cy="1863725"/>
        </p:xfrm>
        <a:graphic>
          <a:graphicData uri="http://schemas.openxmlformats.org/presentationml/2006/ole">
            <mc:AlternateContent xmlns:mc="http://schemas.openxmlformats.org/markup-compatibility/2006">
              <mc:Choice xmlns:v="urn:schemas-microsoft-com:vml" Requires="v">
                <p:oleObj spid="_x0000_s46164" name="CorelDRAW" r:id="rId5" imgW="2399400" imgH="1043280" progId="">
                  <p:embed/>
                </p:oleObj>
              </mc:Choice>
              <mc:Fallback>
                <p:oleObj name="CorelDRAW" r:id="rId5" imgW="2399400" imgH="104328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1" y="3962401"/>
                        <a:ext cx="4284663" cy="186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Box 8"/>
          <p:cNvSpPr txBox="1"/>
          <p:nvPr/>
        </p:nvSpPr>
        <p:spPr>
          <a:xfrm>
            <a:off x="2590800" y="152400"/>
            <a:ext cx="7010400" cy="523220"/>
          </a:xfrm>
          <a:prstGeom prst="rect">
            <a:avLst/>
          </a:prstGeom>
          <a:solidFill>
            <a:schemeClr val="tx2">
              <a:lumMod val="40000"/>
              <a:lumOff val="60000"/>
            </a:schemeClr>
          </a:solidFill>
          <a:ln w="38100">
            <a:solidFill>
              <a:schemeClr val="tx1"/>
            </a:solidFill>
          </a:ln>
        </p:spPr>
        <p:txBody>
          <a:bodyPr wrap="square" rtlCol="0">
            <a:spAutoFit/>
          </a:bodyPr>
          <a:lstStyle/>
          <a:p>
            <a:r>
              <a:rPr lang="en-US" sz="2800" b="1" dirty="0"/>
              <a:t>Summary of BJT Frequency Response Analysis</a:t>
            </a:r>
          </a:p>
        </p:txBody>
      </p:sp>
    </p:spTree>
    <p:extLst>
      <p:ext uri="{BB962C8B-B14F-4D97-AF65-F5344CB8AC3E}">
        <p14:creationId xmlns:p14="http://schemas.microsoft.com/office/powerpoint/2010/main" val="27191125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3554" name="Picture 13"/>
          <p:cNvPicPr>
            <a:picLocks noChangeAspect="1" noChangeArrowheads="1"/>
          </p:cNvPicPr>
          <p:nvPr/>
        </p:nvPicPr>
        <p:blipFill>
          <a:blip r:embed="rId4" cstate="print"/>
          <a:srcRect/>
          <a:stretch>
            <a:fillRect/>
          </a:stretch>
        </p:blipFill>
        <p:spPr bwMode="auto">
          <a:xfrm>
            <a:off x="1981201" y="1066801"/>
            <a:ext cx="8467725" cy="5343525"/>
          </a:xfrm>
          <a:prstGeom prst="rect">
            <a:avLst/>
          </a:prstGeom>
          <a:noFill/>
          <a:ln w="9525">
            <a:noFill/>
            <a:miter lim="800000"/>
            <a:headEnd/>
            <a:tailEnd/>
          </a:ln>
        </p:spPr>
      </p:pic>
      <p:sp>
        <p:nvSpPr>
          <p:cNvPr id="23555" name="Rectangle 3"/>
          <p:cNvSpPr>
            <a:spLocks noChangeArrowheads="1"/>
          </p:cNvSpPr>
          <p:nvPr/>
        </p:nvSpPr>
        <p:spPr bwMode="auto">
          <a:xfrm>
            <a:off x="2362200" y="1371600"/>
            <a:ext cx="3581400" cy="6096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High-Frequency Response</a:t>
            </a:r>
          </a:p>
        </p:txBody>
      </p:sp>
      <p:sp>
        <p:nvSpPr>
          <p:cNvPr id="23558" name="Text Box 6"/>
          <p:cNvSpPr txBox="1">
            <a:spLocks noChangeArrowheads="1"/>
          </p:cNvSpPr>
          <p:nvPr/>
        </p:nvSpPr>
        <p:spPr bwMode="auto">
          <a:xfrm>
            <a:off x="2362200" y="2133601"/>
            <a:ext cx="7696200" cy="646331"/>
          </a:xfrm>
          <a:prstGeom prst="rect">
            <a:avLst/>
          </a:prstGeom>
          <a:noFill/>
          <a:ln w="9525">
            <a:noFill/>
            <a:miter lim="800000"/>
            <a:headEnd/>
            <a:tailEnd/>
          </a:ln>
          <a:effectLst/>
        </p:spPr>
        <p:txBody>
          <a:bodyPr>
            <a:spAutoFit/>
          </a:bodyPr>
          <a:lstStyle/>
          <a:p>
            <a:pPr>
              <a:spcBef>
                <a:spcPct val="50000"/>
              </a:spcBef>
            </a:pPr>
            <a:r>
              <a:rPr lang="en-US"/>
              <a:t>If there is an unbypassed emitter resistor (</a:t>
            </a:r>
            <a:r>
              <a:rPr lang="en-US" i="1"/>
              <a:t>R</a:t>
            </a:r>
            <a:r>
              <a:rPr lang="en-US" baseline="-25000"/>
              <a:t>E1</a:t>
            </a:r>
            <a:r>
              <a:rPr lang="en-US"/>
              <a:t> in this case), the Thevenin resistance is modified to</a:t>
            </a:r>
          </a:p>
        </p:txBody>
      </p:sp>
      <p:sp>
        <p:nvSpPr>
          <p:cNvPr id="23559" name="Rectangle 7"/>
          <p:cNvSpPr>
            <a:spLocks noChangeArrowheads="1"/>
          </p:cNvSpPr>
          <p:nvPr/>
        </p:nvSpPr>
        <p:spPr bwMode="auto">
          <a:xfrm>
            <a:off x="4038600" y="3810000"/>
            <a:ext cx="4800600" cy="2209800"/>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endParaRPr lang="en-US"/>
          </a:p>
        </p:txBody>
      </p:sp>
      <p:graphicFrame>
        <p:nvGraphicFramePr>
          <p:cNvPr id="23560" name="Object 12"/>
          <p:cNvGraphicFramePr>
            <a:graphicFrameLocks noChangeAspect="1"/>
          </p:cNvGraphicFramePr>
          <p:nvPr/>
        </p:nvGraphicFramePr>
        <p:xfrm>
          <a:off x="4267200" y="3933826"/>
          <a:ext cx="4267200" cy="1857375"/>
        </p:xfrm>
        <a:graphic>
          <a:graphicData uri="http://schemas.openxmlformats.org/presentationml/2006/ole">
            <mc:AlternateContent xmlns:mc="http://schemas.openxmlformats.org/markup-compatibility/2006">
              <mc:Choice xmlns:v="urn:schemas-microsoft-com:vml" Requires="v">
                <p:oleObj spid="_x0000_s47188" name="CorelDRAW" r:id="rId5" imgW="2399400" imgH="1043280" progId="">
                  <p:embed/>
                </p:oleObj>
              </mc:Choice>
              <mc:Fallback>
                <p:oleObj name="CorelDRAW" r:id="rId5" imgW="2399400" imgH="104328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3933826"/>
                        <a:ext cx="4267200"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16"/>
          <p:cNvGrpSpPr>
            <a:grpSpLocks/>
          </p:cNvGrpSpPr>
          <p:nvPr/>
        </p:nvGrpSpPr>
        <p:grpSpPr bwMode="auto">
          <a:xfrm>
            <a:off x="6400800" y="2971800"/>
            <a:ext cx="1295400" cy="1295400"/>
            <a:chOff x="3072" y="1872"/>
            <a:chExt cx="816" cy="816"/>
          </a:xfrm>
        </p:grpSpPr>
        <p:sp>
          <p:nvSpPr>
            <p:cNvPr id="23562" name="Oval 13"/>
            <p:cNvSpPr>
              <a:spLocks noChangeArrowheads="1"/>
            </p:cNvSpPr>
            <p:nvPr/>
          </p:nvSpPr>
          <p:spPr bwMode="auto">
            <a:xfrm>
              <a:off x="3072" y="2448"/>
              <a:ext cx="816" cy="240"/>
            </a:xfrm>
            <a:prstGeom prst="ellipse">
              <a:avLst/>
            </a:prstGeom>
            <a:noFill/>
            <a:ln w="9525">
              <a:solidFill>
                <a:srgbClr val="0000FF"/>
              </a:solidFill>
              <a:round/>
              <a:headEnd/>
              <a:tailEnd/>
            </a:ln>
            <a:effectLst/>
          </p:spPr>
          <p:txBody>
            <a:bodyPr wrap="none" anchor="ctr"/>
            <a:lstStyle/>
            <a:p>
              <a:endParaRPr lang="en-US"/>
            </a:p>
          </p:txBody>
        </p:sp>
        <p:sp>
          <p:nvSpPr>
            <p:cNvPr id="23563" name="Line 14"/>
            <p:cNvSpPr>
              <a:spLocks noChangeShapeType="1"/>
            </p:cNvSpPr>
            <p:nvPr/>
          </p:nvSpPr>
          <p:spPr bwMode="auto">
            <a:xfrm>
              <a:off x="3360" y="1872"/>
              <a:ext cx="48" cy="576"/>
            </a:xfrm>
            <a:prstGeom prst="line">
              <a:avLst/>
            </a:prstGeom>
            <a:noFill/>
            <a:ln w="9525">
              <a:solidFill>
                <a:srgbClr val="0000FF"/>
              </a:solidFill>
              <a:round/>
              <a:headEnd/>
              <a:tailEnd type="triangle" w="med" len="med"/>
            </a:ln>
            <a:effectLst/>
          </p:spPr>
          <p:txBody>
            <a:bodyPr/>
            <a:lstStyle/>
            <a:p>
              <a:endParaRPr lang="en-US"/>
            </a:p>
          </p:txBody>
        </p:sp>
      </p:grpSp>
      <p:sp>
        <p:nvSpPr>
          <p:cNvPr id="12" name="TextBox 11"/>
          <p:cNvSpPr txBox="1"/>
          <p:nvPr/>
        </p:nvSpPr>
        <p:spPr>
          <a:xfrm>
            <a:off x="2590800" y="152400"/>
            <a:ext cx="7010400" cy="523220"/>
          </a:xfrm>
          <a:prstGeom prst="rect">
            <a:avLst/>
          </a:prstGeom>
          <a:solidFill>
            <a:schemeClr val="tx2">
              <a:lumMod val="40000"/>
              <a:lumOff val="60000"/>
            </a:schemeClr>
          </a:solidFill>
          <a:ln w="38100">
            <a:solidFill>
              <a:schemeClr val="tx1"/>
            </a:solidFill>
          </a:ln>
        </p:spPr>
        <p:txBody>
          <a:bodyPr wrap="square" rtlCol="0">
            <a:spAutoFit/>
          </a:bodyPr>
          <a:lstStyle/>
          <a:p>
            <a:r>
              <a:rPr lang="en-US" sz="2800" b="1" dirty="0"/>
              <a:t>Summary of BJT Frequency Response Analysis</a:t>
            </a:r>
          </a:p>
        </p:txBody>
      </p:sp>
    </p:spTree>
    <p:extLst>
      <p:ext uri="{BB962C8B-B14F-4D97-AF65-F5344CB8AC3E}">
        <p14:creationId xmlns:p14="http://schemas.microsoft.com/office/powerpoint/2010/main" val="3456200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4578" name="Picture 18"/>
          <p:cNvPicPr>
            <a:picLocks noChangeAspect="1" noChangeArrowheads="1"/>
          </p:cNvPicPr>
          <p:nvPr/>
        </p:nvPicPr>
        <p:blipFill>
          <a:blip r:embed="rId4" cstate="print"/>
          <a:srcRect/>
          <a:stretch>
            <a:fillRect/>
          </a:stretch>
        </p:blipFill>
        <p:spPr bwMode="auto">
          <a:xfrm>
            <a:off x="1981201" y="1066801"/>
            <a:ext cx="8467725" cy="5343525"/>
          </a:xfrm>
          <a:prstGeom prst="rect">
            <a:avLst/>
          </a:prstGeom>
          <a:noFill/>
          <a:ln w="9525">
            <a:noFill/>
            <a:miter lim="800000"/>
            <a:headEnd/>
            <a:tailEnd/>
          </a:ln>
        </p:spPr>
      </p:pic>
      <p:sp>
        <p:nvSpPr>
          <p:cNvPr id="24579" name="Rectangle 3"/>
          <p:cNvSpPr>
            <a:spLocks noChangeArrowheads="1"/>
          </p:cNvSpPr>
          <p:nvPr/>
        </p:nvSpPr>
        <p:spPr bwMode="auto">
          <a:xfrm>
            <a:off x="2362200" y="1371600"/>
            <a:ext cx="3581400" cy="6096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High-Frequency Response</a:t>
            </a:r>
          </a:p>
        </p:txBody>
      </p:sp>
      <p:sp>
        <p:nvSpPr>
          <p:cNvPr id="24582" name="Text Box 9"/>
          <p:cNvSpPr txBox="1">
            <a:spLocks noChangeArrowheads="1"/>
          </p:cNvSpPr>
          <p:nvPr/>
        </p:nvSpPr>
        <p:spPr bwMode="auto">
          <a:xfrm>
            <a:off x="3505200" y="2057401"/>
            <a:ext cx="6477000" cy="396875"/>
          </a:xfrm>
          <a:prstGeom prst="rect">
            <a:avLst/>
          </a:prstGeom>
          <a:noFill/>
          <a:ln w="9525">
            <a:noFill/>
            <a:miter lim="800000"/>
            <a:headEnd/>
            <a:tailEnd/>
          </a:ln>
          <a:effectLst/>
        </p:spPr>
        <p:txBody>
          <a:bodyPr>
            <a:spAutoFit/>
          </a:bodyPr>
          <a:lstStyle/>
          <a:p>
            <a:pPr>
              <a:spcBef>
                <a:spcPct val="50000"/>
              </a:spcBef>
            </a:pPr>
            <a:r>
              <a:rPr lang="en-US" sz="2000"/>
              <a:t>What is the upper cutoff frequency due to the input circuit?</a:t>
            </a:r>
          </a:p>
        </p:txBody>
      </p:sp>
      <p:sp>
        <p:nvSpPr>
          <p:cNvPr id="24583" name="Rectangle 10"/>
          <p:cNvSpPr>
            <a:spLocks noChangeArrowheads="1"/>
          </p:cNvSpPr>
          <p:nvPr/>
        </p:nvSpPr>
        <p:spPr bwMode="auto">
          <a:xfrm>
            <a:off x="6781800" y="2743200"/>
            <a:ext cx="3581400" cy="3581400"/>
          </a:xfrm>
          <a:prstGeom prst="rect">
            <a:avLst/>
          </a:prstGeom>
          <a:solidFill>
            <a:schemeClr val="bg1"/>
          </a:solidFill>
          <a:ln w="9525">
            <a:solidFill>
              <a:schemeClr val="tx1"/>
            </a:solidFill>
            <a:miter lim="800000"/>
            <a:headEnd/>
            <a:tailEnd/>
          </a:ln>
          <a:effectLst/>
        </p:spPr>
        <p:txBody>
          <a:bodyPr wrap="none" anchor="ctr"/>
          <a:lstStyle/>
          <a:p>
            <a:endParaRPr lang="en-US"/>
          </a:p>
        </p:txBody>
      </p:sp>
      <p:sp>
        <p:nvSpPr>
          <p:cNvPr id="52235" name="WordArt 11"/>
          <p:cNvSpPr>
            <a:spLocks noChangeArrowheads="1" noChangeShapeType="1" noTextEdit="1"/>
          </p:cNvSpPr>
          <p:nvPr/>
        </p:nvSpPr>
        <p:spPr bwMode="auto">
          <a:xfrm>
            <a:off x="2438400" y="3124200"/>
            <a:ext cx="1085850" cy="546100"/>
          </a:xfrm>
          <a:prstGeom prst="rect">
            <a:avLst/>
          </a:prstGeom>
        </p:spPr>
        <p:txBody>
          <a:bodyPr wrap="none" fromWordArt="1">
            <a:prstTxWarp prst="textSlantUp">
              <a:avLst>
                <a:gd name="adj" fmla="val 32056"/>
              </a:avLst>
            </a:prstTxWarp>
          </a:bodyPr>
          <a:lstStyle/>
          <a:p>
            <a:pPr algn="ctr"/>
            <a:r>
              <a:rPr lang="en-US"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Solution:</a:t>
            </a:r>
          </a:p>
        </p:txBody>
      </p:sp>
      <p:sp>
        <p:nvSpPr>
          <p:cNvPr id="24585" name="WordArt 12"/>
          <p:cNvSpPr>
            <a:spLocks noChangeArrowheads="1" noChangeShapeType="1" noTextEdit="1"/>
          </p:cNvSpPr>
          <p:nvPr/>
        </p:nvSpPr>
        <p:spPr bwMode="auto">
          <a:xfrm>
            <a:off x="2362200" y="1981200"/>
            <a:ext cx="1085850" cy="546100"/>
          </a:xfrm>
          <a:prstGeom prst="rect">
            <a:avLst/>
          </a:prstGeom>
        </p:spPr>
        <p:txBody>
          <a:bodyPr wrap="none" fromWordArt="1">
            <a:prstTxWarp prst="textSlantUp">
              <a:avLst>
                <a:gd name="adj" fmla="val 32056"/>
              </a:avLst>
            </a:prstTxWarp>
          </a:bodyPr>
          <a:lstStyle/>
          <a:p>
            <a:pPr algn="ctr"/>
            <a:r>
              <a:rPr lang="en-US" kern="10">
                <a:ln w="9525">
                  <a:solidFill>
                    <a:srgbClr val="CC99FF"/>
                  </a:solidFill>
                  <a:round/>
                  <a:headEnd/>
                  <a:tailEnd/>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a:rPr>
              <a:t>Example:</a:t>
            </a:r>
          </a:p>
        </p:txBody>
      </p:sp>
      <p:sp>
        <p:nvSpPr>
          <p:cNvPr id="24586" name="Text Box 13"/>
          <p:cNvSpPr txBox="1">
            <a:spLocks noChangeArrowheads="1"/>
          </p:cNvSpPr>
          <p:nvPr/>
        </p:nvSpPr>
        <p:spPr bwMode="auto">
          <a:xfrm>
            <a:off x="2438400" y="2514600"/>
            <a:ext cx="4038600" cy="641350"/>
          </a:xfrm>
          <a:prstGeom prst="rect">
            <a:avLst/>
          </a:prstGeom>
          <a:noFill/>
          <a:ln w="9525">
            <a:noFill/>
            <a:miter lim="800000"/>
            <a:headEnd/>
            <a:tailEnd/>
          </a:ln>
          <a:effectLst/>
        </p:spPr>
        <p:txBody>
          <a:bodyPr>
            <a:spAutoFit/>
          </a:bodyPr>
          <a:lstStyle/>
          <a:p>
            <a:pPr>
              <a:spcBef>
                <a:spcPct val="50000"/>
              </a:spcBef>
            </a:pPr>
            <a:r>
              <a:rPr lang="en-US"/>
              <a:t>Assume </a:t>
            </a:r>
            <a:r>
              <a:rPr lang="en-US" i="1"/>
              <a:t>R</a:t>
            </a:r>
            <a:r>
              <a:rPr lang="en-US" i="1" baseline="-25000"/>
              <a:t>S</a:t>
            </a:r>
            <a:r>
              <a:rPr lang="en-US"/>
              <a:t> = 600 </a:t>
            </a:r>
            <a:r>
              <a:rPr lang="en-US">
                <a:latin typeface="Symbol" pitchFamily="18" charset="2"/>
              </a:rPr>
              <a:t>W</a:t>
            </a:r>
            <a:r>
              <a:rPr lang="en-US"/>
              <a:t>, </a:t>
            </a:r>
            <a:r>
              <a:rPr lang="en-US" i="1"/>
              <a:t>r</a:t>
            </a:r>
            <a:r>
              <a:rPr lang="en-US" i="1" baseline="-25000"/>
              <a:t>e</a:t>
            </a:r>
            <a:r>
              <a:rPr lang="en-US">
                <a:latin typeface="Arial" charset="0"/>
              </a:rPr>
              <a:t>’</a:t>
            </a:r>
            <a:r>
              <a:rPr lang="en-US"/>
              <a:t> = 3.5 </a:t>
            </a:r>
            <a:r>
              <a:rPr lang="en-US">
                <a:latin typeface="Symbol" pitchFamily="18" charset="2"/>
              </a:rPr>
              <a:t>W</a:t>
            </a:r>
            <a:r>
              <a:rPr lang="en-US"/>
              <a:t>, </a:t>
            </a:r>
            <a:r>
              <a:rPr lang="en-US">
                <a:latin typeface="Symbol" pitchFamily="18" charset="2"/>
              </a:rPr>
              <a:t>b </a:t>
            </a:r>
            <a:r>
              <a:rPr lang="en-US"/>
              <a:t>= 200, </a:t>
            </a:r>
            <a:r>
              <a:rPr lang="en-US" i="1"/>
              <a:t>C</a:t>
            </a:r>
            <a:r>
              <a:rPr lang="en-US" i="1" baseline="-25000"/>
              <a:t>be</a:t>
            </a:r>
            <a:r>
              <a:rPr lang="en-US" i="1"/>
              <a:t> </a:t>
            </a:r>
            <a:r>
              <a:rPr lang="en-US"/>
              <a:t>= 6 pF, </a:t>
            </a:r>
            <a:r>
              <a:rPr lang="en-US" i="1"/>
              <a:t>C</a:t>
            </a:r>
            <a:r>
              <a:rPr lang="en-US" i="1" baseline="-25000"/>
              <a:t>bc</a:t>
            </a:r>
            <a:r>
              <a:rPr lang="en-US"/>
              <a:t> = 3.5 pF,  and </a:t>
            </a:r>
            <a:r>
              <a:rPr lang="en-US" i="1"/>
              <a:t>A</a:t>
            </a:r>
            <a:r>
              <a:rPr lang="en-US" i="1" baseline="-25000"/>
              <a:t>v</a:t>
            </a:r>
            <a:r>
              <a:rPr lang="en-US"/>
              <a:t> = 9.7</a:t>
            </a:r>
          </a:p>
        </p:txBody>
      </p:sp>
      <p:graphicFrame>
        <p:nvGraphicFramePr>
          <p:cNvPr id="24587" name="Object 22"/>
          <p:cNvGraphicFramePr>
            <a:graphicFrameLocks noChangeAspect="1"/>
          </p:cNvGraphicFramePr>
          <p:nvPr/>
        </p:nvGraphicFramePr>
        <p:xfrm>
          <a:off x="6858000" y="2819401"/>
          <a:ext cx="3429000" cy="3363913"/>
        </p:xfrm>
        <a:graphic>
          <a:graphicData uri="http://schemas.openxmlformats.org/presentationml/2006/ole">
            <mc:AlternateContent xmlns:mc="http://schemas.openxmlformats.org/markup-compatibility/2006">
              <mc:Choice xmlns:v="urn:schemas-microsoft-com:vml" Requires="v">
                <p:oleObj spid="_x0000_s48458" name="CorelDRAW" r:id="rId5" imgW="2261160" imgH="2218680" progId="">
                  <p:embed/>
                </p:oleObj>
              </mc:Choice>
              <mc:Fallback>
                <p:oleObj name="CorelDRAW" r:id="rId5" imgW="2261160" imgH="221868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2819401"/>
                        <a:ext cx="3429000" cy="336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249" name="Rectangle 25"/>
          <p:cNvSpPr>
            <a:spLocks noChangeArrowheads="1"/>
          </p:cNvSpPr>
          <p:nvPr/>
        </p:nvSpPr>
        <p:spPr bwMode="auto">
          <a:xfrm>
            <a:off x="6781800" y="3962400"/>
            <a:ext cx="533400" cy="533400"/>
          </a:xfrm>
          <a:prstGeom prst="rect">
            <a:avLst/>
          </a:prstGeom>
          <a:solidFill>
            <a:schemeClr val="bg1"/>
          </a:solidFill>
          <a:ln w="9525">
            <a:noFill/>
            <a:miter lim="800000"/>
            <a:headEnd/>
            <a:tailEnd/>
          </a:ln>
          <a:effectLst/>
        </p:spPr>
        <p:txBody>
          <a:bodyPr wrap="none" anchor="ctr"/>
          <a:lstStyle/>
          <a:p>
            <a:endParaRPr lang="en-US"/>
          </a:p>
        </p:txBody>
      </p:sp>
      <p:graphicFrame>
        <p:nvGraphicFramePr>
          <p:cNvPr id="52248" name="Object 24"/>
          <p:cNvGraphicFramePr>
            <a:graphicFrameLocks noChangeAspect="1"/>
          </p:cNvGraphicFramePr>
          <p:nvPr/>
        </p:nvGraphicFramePr>
        <p:xfrm>
          <a:off x="2447925" y="3657600"/>
          <a:ext cx="4616450" cy="990600"/>
        </p:xfrm>
        <a:graphic>
          <a:graphicData uri="http://schemas.openxmlformats.org/presentationml/2006/ole">
            <mc:AlternateContent xmlns:mc="http://schemas.openxmlformats.org/markup-compatibility/2006">
              <mc:Choice xmlns:v="urn:schemas-microsoft-com:vml" Requires="v">
                <p:oleObj spid="_x0000_s48459" name="Equation" r:id="rId7" imgW="3136900" imgH="673100" progId="">
                  <p:embed/>
                </p:oleObj>
              </mc:Choice>
              <mc:Fallback>
                <p:oleObj name="Equation" r:id="rId7" imgW="3136900" imgH="67310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7925" y="3657600"/>
                        <a:ext cx="461645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50" name="Object 26"/>
          <p:cNvGraphicFramePr>
            <a:graphicFrameLocks noChangeAspect="1"/>
          </p:cNvGraphicFramePr>
          <p:nvPr/>
        </p:nvGraphicFramePr>
        <p:xfrm>
          <a:off x="2438401" y="4648200"/>
          <a:ext cx="3775075" cy="673100"/>
        </p:xfrm>
        <a:graphic>
          <a:graphicData uri="http://schemas.openxmlformats.org/presentationml/2006/ole">
            <mc:AlternateContent xmlns:mc="http://schemas.openxmlformats.org/markup-compatibility/2006">
              <mc:Choice xmlns:v="urn:schemas-microsoft-com:vml" Requires="v">
                <p:oleObj spid="_x0000_s48460" name="Equation" r:id="rId9" imgW="2565400" imgH="457200" progId="">
                  <p:embed/>
                </p:oleObj>
              </mc:Choice>
              <mc:Fallback>
                <p:oleObj name="Equation" r:id="rId9" imgW="2565400" imgH="45720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1" y="4648200"/>
                        <a:ext cx="3775075"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51" name="Object 27"/>
          <p:cNvGraphicFramePr>
            <a:graphicFrameLocks noChangeAspect="1"/>
          </p:cNvGraphicFramePr>
          <p:nvPr/>
        </p:nvGraphicFramePr>
        <p:xfrm>
          <a:off x="2436814" y="5334000"/>
          <a:ext cx="3278187" cy="655638"/>
        </p:xfrm>
        <a:graphic>
          <a:graphicData uri="http://schemas.openxmlformats.org/presentationml/2006/ole">
            <mc:AlternateContent xmlns:mc="http://schemas.openxmlformats.org/markup-compatibility/2006">
              <mc:Choice xmlns:v="urn:schemas-microsoft-com:vml" Requires="v">
                <p:oleObj spid="_x0000_s48461" name="Equation" r:id="rId11" imgW="2222500" imgH="444500" progId="">
                  <p:embed/>
                </p:oleObj>
              </mc:Choice>
              <mc:Fallback>
                <p:oleObj name="Equation" r:id="rId11" imgW="2222500" imgH="444500" progId="">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36814" y="5334000"/>
                        <a:ext cx="3278187" cy="655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2252" name="Text Box 28"/>
          <p:cNvSpPr txBox="1">
            <a:spLocks noChangeArrowheads="1"/>
          </p:cNvSpPr>
          <p:nvPr/>
        </p:nvSpPr>
        <p:spPr bwMode="auto">
          <a:xfrm>
            <a:off x="5638800" y="5410201"/>
            <a:ext cx="1371600" cy="396875"/>
          </a:xfrm>
          <a:prstGeom prst="rect">
            <a:avLst/>
          </a:prstGeom>
          <a:noFill/>
          <a:ln w="9525">
            <a:noFill/>
            <a:miter lim="800000"/>
            <a:headEnd/>
            <a:tailEnd/>
          </a:ln>
          <a:effectLst/>
        </p:spPr>
        <p:txBody>
          <a:bodyPr>
            <a:spAutoFit/>
          </a:bodyPr>
          <a:lstStyle/>
          <a:p>
            <a:pPr>
              <a:spcBef>
                <a:spcPct val="50000"/>
              </a:spcBef>
            </a:pPr>
            <a:r>
              <a:rPr lang="en-US" sz="2000">
                <a:solidFill>
                  <a:srgbClr val="FF0000"/>
                </a:solidFill>
              </a:rPr>
              <a:t>7.4 MHz</a:t>
            </a:r>
          </a:p>
        </p:txBody>
      </p:sp>
      <p:sp>
        <p:nvSpPr>
          <p:cNvPr id="17" name="TextBox 16"/>
          <p:cNvSpPr txBox="1"/>
          <p:nvPr/>
        </p:nvSpPr>
        <p:spPr>
          <a:xfrm>
            <a:off x="2590800" y="152400"/>
            <a:ext cx="7010400" cy="523220"/>
          </a:xfrm>
          <a:prstGeom prst="rect">
            <a:avLst/>
          </a:prstGeom>
          <a:solidFill>
            <a:schemeClr val="tx2">
              <a:lumMod val="40000"/>
              <a:lumOff val="60000"/>
            </a:schemeClr>
          </a:solidFill>
          <a:ln w="38100">
            <a:solidFill>
              <a:schemeClr val="tx1"/>
            </a:solidFill>
          </a:ln>
        </p:spPr>
        <p:txBody>
          <a:bodyPr wrap="square" rtlCol="0">
            <a:spAutoFit/>
          </a:bodyPr>
          <a:lstStyle/>
          <a:p>
            <a:r>
              <a:rPr lang="en-US" sz="2800" b="1" dirty="0"/>
              <a:t>Summary of BJT Frequency Response Analysis</a:t>
            </a:r>
          </a:p>
        </p:txBody>
      </p:sp>
    </p:spTree>
    <p:extLst>
      <p:ext uri="{BB962C8B-B14F-4D97-AF65-F5344CB8AC3E}">
        <p14:creationId xmlns:p14="http://schemas.microsoft.com/office/powerpoint/2010/main" val="24538089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2235"/>
                                        </p:tgtEl>
                                        <p:attrNameLst>
                                          <p:attrName>style.visibility</p:attrName>
                                        </p:attrNameLst>
                                      </p:cBhvr>
                                      <p:to>
                                        <p:strVal val="visible"/>
                                      </p:to>
                                    </p:set>
                                    <p:animEffect transition="in" filter="dissolve">
                                      <p:cBhvr>
                                        <p:cTn id="7" dur="500"/>
                                        <p:tgtEl>
                                          <p:spTgt spid="52235"/>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52248"/>
                                        </p:tgtEl>
                                        <p:attrNameLst>
                                          <p:attrName>style.visibility</p:attrName>
                                        </p:attrNameLst>
                                      </p:cBhvr>
                                      <p:to>
                                        <p:strVal val="visible"/>
                                      </p:to>
                                    </p:set>
                                    <p:animEffect transition="in" filter="wipe(left)">
                                      <p:cBhvr>
                                        <p:cTn id="11" dur="500"/>
                                        <p:tgtEl>
                                          <p:spTgt spid="52248"/>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52249"/>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52250"/>
                                        </p:tgtEl>
                                        <p:attrNameLst>
                                          <p:attrName>style.visibility</p:attrName>
                                        </p:attrNameLst>
                                      </p:cBhvr>
                                      <p:to>
                                        <p:strVal val="visible"/>
                                      </p:to>
                                    </p:set>
                                    <p:animEffect transition="in" filter="wipe(left)">
                                      <p:cBhvr>
                                        <p:cTn id="18" dur="500"/>
                                        <p:tgtEl>
                                          <p:spTgt spid="5225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52251"/>
                                        </p:tgtEl>
                                        <p:attrNameLst>
                                          <p:attrName>style.visibility</p:attrName>
                                        </p:attrNameLst>
                                      </p:cBhvr>
                                      <p:to>
                                        <p:strVal val="visible"/>
                                      </p:to>
                                    </p:set>
                                    <p:animEffect transition="in" filter="wipe(left)">
                                      <p:cBhvr>
                                        <p:cTn id="23" dur="500"/>
                                        <p:tgtEl>
                                          <p:spTgt spid="5225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4" presetClass="entr" presetSubtype="0" fill="hold" grpId="0" nodeType="clickEffect">
                                  <p:stCondLst>
                                    <p:cond delay="0"/>
                                  </p:stCondLst>
                                  <p:childTnLst>
                                    <p:set>
                                      <p:cBhvr>
                                        <p:cTn id="27" dur="1" fill="hold">
                                          <p:stCondLst>
                                            <p:cond delay="0"/>
                                          </p:stCondLst>
                                        </p:cTn>
                                        <p:tgtEl>
                                          <p:spTgt spid="52252"/>
                                        </p:tgtEl>
                                        <p:attrNameLst>
                                          <p:attrName>style.visibility</p:attrName>
                                        </p:attrNameLst>
                                      </p:cBhvr>
                                      <p:to>
                                        <p:strVal val="visible"/>
                                      </p:to>
                                    </p:set>
                                    <p:anim from="(-#ppt_w/2)" to="(#ppt_x)" calcmode="lin" valueType="num">
                                      <p:cBhvr>
                                        <p:cTn id="28" dur="600" fill="hold">
                                          <p:stCondLst>
                                            <p:cond delay="0"/>
                                          </p:stCondLst>
                                        </p:cTn>
                                        <p:tgtEl>
                                          <p:spTgt spid="52252"/>
                                        </p:tgtEl>
                                        <p:attrNameLst>
                                          <p:attrName>ppt_x</p:attrName>
                                        </p:attrNameLst>
                                      </p:cBhvr>
                                    </p:anim>
                                    <p:anim from="0" to="-1.0" calcmode="lin" valueType="num">
                                      <p:cBhvr>
                                        <p:cTn id="29" dur="200" decel="50000" autoRev="1" fill="hold">
                                          <p:stCondLst>
                                            <p:cond delay="600"/>
                                          </p:stCondLst>
                                        </p:cTn>
                                        <p:tgtEl>
                                          <p:spTgt spid="52252"/>
                                        </p:tgtEl>
                                        <p:attrNameLst>
                                          <p:attrName>xshear</p:attrName>
                                        </p:attrNameLst>
                                      </p:cBhvr>
                                    </p:anim>
                                    <p:animScale>
                                      <p:cBhvr>
                                        <p:cTn id="30" dur="200" decel="100000" autoRev="1" fill="hold">
                                          <p:stCondLst>
                                            <p:cond delay="600"/>
                                          </p:stCondLst>
                                        </p:cTn>
                                        <p:tgtEl>
                                          <p:spTgt spid="52252"/>
                                        </p:tgtEl>
                                      </p:cBhvr>
                                      <p:from x="100000" y="100000"/>
                                      <p:to x="80000" y="100000"/>
                                    </p:animScale>
                                    <p:anim by="(#ppt_h/3+#ppt_w*0.1)" calcmode="lin" valueType="num">
                                      <p:cBhvr additive="sum">
                                        <p:cTn id="31" dur="200" decel="100000" autoRev="1" fill="hold">
                                          <p:stCondLst>
                                            <p:cond delay="600"/>
                                          </p:stCondLst>
                                        </p:cTn>
                                        <p:tgtEl>
                                          <p:spTgt spid="52252"/>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5" grpId="0" animBg="1"/>
      <p:bldP spid="52249" grpId="0" animBg="1"/>
      <p:bldP spid="52252" grpId="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6626" name="Picture 16"/>
          <p:cNvPicPr>
            <a:picLocks noChangeAspect="1" noChangeArrowheads="1"/>
          </p:cNvPicPr>
          <p:nvPr/>
        </p:nvPicPr>
        <p:blipFill>
          <a:blip r:embed="rId4" cstate="print"/>
          <a:srcRect/>
          <a:stretch>
            <a:fillRect/>
          </a:stretch>
        </p:blipFill>
        <p:spPr bwMode="auto">
          <a:xfrm>
            <a:off x="1981201" y="1066801"/>
            <a:ext cx="8467725" cy="5343525"/>
          </a:xfrm>
          <a:prstGeom prst="rect">
            <a:avLst/>
          </a:prstGeom>
          <a:noFill/>
          <a:ln w="9525">
            <a:noFill/>
            <a:miter lim="800000"/>
            <a:headEnd/>
            <a:tailEnd/>
          </a:ln>
        </p:spPr>
      </p:pic>
      <p:sp>
        <p:nvSpPr>
          <p:cNvPr id="26627" name="Rectangle 3"/>
          <p:cNvSpPr>
            <a:spLocks noChangeArrowheads="1"/>
          </p:cNvSpPr>
          <p:nvPr/>
        </p:nvSpPr>
        <p:spPr bwMode="auto">
          <a:xfrm>
            <a:off x="2362200" y="1371600"/>
            <a:ext cx="4953000" cy="6096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Total Amplifier-Frequency Response</a:t>
            </a:r>
          </a:p>
        </p:txBody>
      </p:sp>
      <p:sp>
        <p:nvSpPr>
          <p:cNvPr id="26630" name="Text Box 6"/>
          <p:cNvSpPr txBox="1">
            <a:spLocks noChangeArrowheads="1"/>
          </p:cNvSpPr>
          <p:nvPr/>
        </p:nvSpPr>
        <p:spPr bwMode="auto">
          <a:xfrm>
            <a:off x="2514600" y="2041526"/>
            <a:ext cx="7239000" cy="1323439"/>
          </a:xfrm>
          <a:prstGeom prst="rect">
            <a:avLst/>
          </a:prstGeom>
          <a:noFill/>
          <a:ln w="9525">
            <a:noFill/>
            <a:miter lim="800000"/>
            <a:headEnd/>
            <a:tailEnd/>
          </a:ln>
          <a:effectLst/>
        </p:spPr>
        <p:txBody>
          <a:bodyPr>
            <a:spAutoFit/>
          </a:bodyPr>
          <a:lstStyle/>
          <a:p>
            <a:pPr>
              <a:spcBef>
                <a:spcPct val="50000"/>
              </a:spcBef>
            </a:pPr>
            <a:r>
              <a:rPr lang="en-US" sz="2000"/>
              <a:t>In general, the overall frequency response is the combination of three lower critical frequencies due to coupling and bypass capacitors and two upper critical frequencies due to internal capacitances. </a:t>
            </a:r>
          </a:p>
        </p:txBody>
      </p:sp>
      <p:sp>
        <p:nvSpPr>
          <p:cNvPr id="58375" name="Text Box 7"/>
          <p:cNvSpPr txBox="1">
            <a:spLocks noChangeArrowheads="1"/>
          </p:cNvSpPr>
          <p:nvPr/>
        </p:nvSpPr>
        <p:spPr bwMode="auto">
          <a:xfrm>
            <a:off x="2514600" y="3048001"/>
            <a:ext cx="7239000" cy="396875"/>
          </a:xfrm>
          <a:prstGeom prst="rect">
            <a:avLst/>
          </a:prstGeom>
          <a:noFill/>
          <a:ln w="9525">
            <a:noFill/>
            <a:miter lim="800000"/>
            <a:headEnd/>
            <a:tailEnd/>
          </a:ln>
          <a:effectLst/>
        </p:spPr>
        <p:txBody>
          <a:bodyPr>
            <a:spAutoFit/>
          </a:bodyPr>
          <a:lstStyle/>
          <a:p>
            <a:pPr>
              <a:spcBef>
                <a:spcPct val="50000"/>
              </a:spcBef>
            </a:pPr>
            <a:r>
              <a:rPr lang="en-US" sz="2000"/>
              <a:t>The ideal Bode plot for a typical amplifier is:</a:t>
            </a:r>
          </a:p>
        </p:txBody>
      </p:sp>
      <p:sp>
        <p:nvSpPr>
          <p:cNvPr id="58376" name="Rectangle 8"/>
          <p:cNvSpPr>
            <a:spLocks noChangeArrowheads="1"/>
          </p:cNvSpPr>
          <p:nvPr/>
        </p:nvSpPr>
        <p:spPr bwMode="auto">
          <a:xfrm>
            <a:off x="3733800" y="3505200"/>
            <a:ext cx="5257800" cy="2819400"/>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endParaRPr lang="en-US"/>
          </a:p>
        </p:txBody>
      </p:sp>
      <p:sp>
        <p:nvSpPr>
          <p:cNvPr id="58387" name="Rectangle 19"/>
          <p:cNvSpPr>
            <a:spLocks noChangeArrowheads="1"/>
          </p:cNvSpPr>
          <p:nvPr/>
        </p:nvSpPr>
        <p:spPr bwMode="auto">
          <a:xfrm>
            <a:off x="5448301" y="4391026"/>
            <a:ext cx="2028825" cy="1533525"/>
          </a:xfrm>
          <a:prstGeom prst="rect">
            <a:avLst/>
          </a:prstGeom>
          <a:solidFill>
            <a:srgbClr val="FFFF99"/>
          </a:solidFill>
          <a:ln w="9525">
            <a:noFill/>
            <a:miter lim="800000"/>
            <a:headEnd/>
            <a:tailEnd/>
          </a:ln>
          <a:effectLst/>
        </p:spPr>
        <p:txBody>
          <a:bodyPr wrap="none" anchor="ctr"/>
          <a:lstStyle/>
          <a:p>
            <a:endParaRPr lang="en-US"/>
          </a:p>
        </p:txBody>
      </p:sp>
      <p:graphicFrame>
        <p:nvGraphicFramePr>
          <p:cNvPr id="58385" name="Object 17"/>
          <p:cNvGraphicFramePr>
            <a:graphicFrameLocks noChangeAspect="1"/>
          </p:cNvGraphicFramePr>
          <p:nvPr/>
        </p:nvGraphicFramePr>
        <p:xfrm>
          <a:off x="4038600" y="3733801"/>
          <a:ext cx="4770438" cy="2581275"/>
        </p:xfrm>
        <a:graphic>
          <a:graphicData uri="http://schemas.openxmlformats.org/presentationml/2006/ole">
            <mc:AlternateContent xmlns:mc="http://schemas.openxmlformats.org/markup-compatibility/2006">
              <mc:Choice xmlns:v="urn:schemas-microsoft-com:vml" Requires="v">
                <p:oleObj spid="_x0000_s49236" name="CorelDRAW" r:id="rId5" imgW="3646080" imgH="1972440" progId="">
                  <p:embed/>
                </p:oleObj>
              </mc:Choice>
              <mc:Fallback>
                <p:oleObj name="CorelDRAW" r:id="rId5" imgW="3646080" imgH="19724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3733801"/>
                        <a:ext cx="4770438" cy="258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8386" name="Text Box 18"/>
          <p:cNvSpPr txBox="1">
            <a:spLocks noChangeArrowheads="1"/>
          </p:cNvSpPr>
          <p:nvPr/>
        </p:nvSpPr>
        <p:spPr bwMode="auto">
          <a:xfrm>
            <a:off x="4724400" y="3581401"/>
            <a:ext cx="4114800" cy="701675"/>
          </a:xfrm>
          <a:prstGeom prst="rect">
            <a:avLst/>
          </a:prstGeom>
          <a:noFill/>
          <a:ln w="9525">
            <a:noFill/>
            <a:miter lim="800000"/>
            <a:headEnd/>
            <a:tailEnd/>
          </a:ln>
          <a:effectLst/>
        </p:spPr>
        <p:txBody>
          <a:bodyPr>
            <a:spAutoFit/>
          </a:bodyPr>
          <a:lstStyle/>
          <a:p>
            <a:pPr>
              <a:spcBef>
                <a:spcPct val="50000"/>
              </a:spcBef>
            </a:pPr>
            <a:r>
              <a:rPr lang="en-US" sz="2000"/>
              <a:t>The bandwidth is measured between the dominant critical frequencies.</a:t>
            </a:r>
          </a:p>
        </p:txBody>
      </p:sp>
      <p:sp>
        <p:nvSpPr>
          <p:cNvPr id="58388" name="Text Box 20"/>
          <p:cNvSpPr txBox="1">
            <a:spLocks noChangeArrowheads="1"/>
          </p:cNvSpPr>
          <p:nvPr/>
        </p:nvSpPr>
        <p:spPr bwMode="auto">
          <a:xfrm>
            <a:off x="6172200" y="4876801"/>
            <a:ext cx="609600" cy="396875"/>
          </a:xfrm>
          <a:prstGeom prst="rect">
            <a:avLst/>
          </a:prstGeom>
          <a:noFill/>
          <a:ln w="9525">
            <a:noFill/>
            <a:miter lim="800000"/>
            <a:headEnd/>
            <a:tailEnd/>
          </a:ln>
          <a:effectLst/>
        </p:spPr>
        <p:txBody>
          <a:bodyPr>
            <a:spAutoFit/>
          </a:bodyPr>
          <a:lstStyle/>
          <a:p>
            <a:pPr>
              <a:spcBef>
                <a:spcPct val="50000"/>
              </a:spcBef>
            </a:pPr>
            <a:r>
              <a:rPr lang="en-US" sz="2000" i="1"/>
              <a:t>BW</a:t>
            </a:r>
          </a:p>
        </p:txBody>
      </p:sp>
      <p:sp>
        <p:nvSpPr>
          <p:cNvPr id="58389" name="Line 21"/>
          <p:cNvSpPr>
            <a:spLocks noChangeShapeType="1"/>
          </p:cNvSpPr>
          <p:nvPr/>
        </p:nvSpPr>
        <p:spPr bwMode="auto">
          <a:xfrm>
            <a:off x="6705600" y="5105400"/>
            <a:ext cx="762000" cy="0"/>
          </a:xfrm>
          <a:prstGeom prst="line">
            <a:avLst/>
          </a:prstGeom>
          <a:noFill/>
          <a:ln w="9525">
            <a:solidFill>
              <a:srgbClr val="0000FF"/>
            </a:solidFill>
            <a:round/>
            <a:headEnd/>
            <a:tailEnd type="triangle" w="med" len="med"/>
          </a:ln>
          <a:effectLst/>
        </p:spPr>
        <p:txBody>
          <a:bodyPr/>
          <a:lstStyle/>
          <a:p>
            <a:endParaRPr lang="en-US"/>
          </a:p>
        </p:txBody>
      </p:sp>
      <p:sp>
        <p:nvSpPr>
          <p:cNvPr id="58390" name="Line 22"/>
          <p:cNvSpPr>
            <a:spLocks noChangeShapeType="1"/>
          </p:cNvSpPr>
          <p:nvPr/>
        </p:nvSpPr>
        <p:spPr bwMode="auto">
          <a:xfrm flipH="1">
            <a:off x="5486400" y="5105400"/>
            <a:ext cx="685800" cy="0"/>
          </a:xfrm>
          <a:prstGeom prst="line">
            <a:avLst/>
          </a:prstGeom>
          <a:noFill/>
          <a:ln w="9525">
            <a:solidFill>
              <a:srgbClr val="0000FF"/>
            </a:solidFill>
            <a:round/>
            <a:headEnd/>
            <a:tailEnd type="triangle" w="med" len="med"/>
          </a:ln>
          <a:effectLst/>
        </p:spPr>
        <p:txBody>
          <a:bodyPr/>
          <a:lstStyle/>
          <a:p>
            <a:endParaRPr lang="en-US"/>
          </a:p>
        </p:txBody>
      </p:sp>
      <p:sp>
        <p:nvSpPr>
          <p:cNvPr id="15" name="TextBox 14"/>
          <p:cNvSpPr txBox="1"/>
          <p:nvPr/>
        </p:nvSpPr>
        <p:spPr>
          <a:xfrm>
            <a:off x="2590800" y="152400"/>
            <a:ext cx="7010400" cy="523220"/>
          </a:xfrm>
          <a:prstGeom prst="rect">
            <a:avLst/>
          </a:prstGeom>
          <a:solidFill>
            <a:schemeClr val="tx2">
              <a:lumMod val="40000"/>
              <a:lumOff val="60000"/>
            </a:schemeClr>
          </a:solidFill>
          <a:ln w="38100">
            <a:solidFill>
              <a:schemeClr val="tx1"/>
            </a:solidFill>
          </a:ln>
        </p:spPr>
        <p:txBody>
          <a:bodyPr wrap="square" rtlCol="0">
            <a:spAutoFit/>
          </a:bodyPr>
          <a:lstStyle/>
          <a:p>
            <a:r>
              <a:rPr lang="en-US" sz="2800" b="1" dirty="0"/>
              <a:t>Summary of BJT Frequency Response Analysis</a:t>
            </a:r>
          </a:p>
        </p:txBody>
      </p:sp>
    </p:spTree>
    <p:extLst>
      <p:ext uri="{BB962C8B-B14F-4D97-AF65-F5344CB8AC3E}">
        <p14:creationId xmlns:p14="http://schemas.microsoft.com/office/powerpoint/2010/main" val="18812374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8375"/>
                                        </p:tgtEl>
                                        <p:attrNameLst>
                                          <p:attrName>style.visibility</p:attrName>
                                        </p:attrNameLst>
                                      </p:cBhvr>
                                      <p:to>
                                        <p:strVal val="visible"/>
                                      </p:to>
                                    </p:set>
                                    <p:anim calcmode="lin" valueType="num">
                                      <p:cBhvr additive="base">
                                        <p:cTn id="7" dur="500" fill="hold"/>
                                        <p:tgtEl>
                                          <p:spTgt spid="58375"/>
                                        </p:tgtEl>
                                        <p:attrNameLst>
                                          <p:attrName>ppt_x</p:attrName>
                                        </p:attrNameLst>
                                      </p:cBhvr>
                                      <p:tavLst>
                                        <p:tav tm="0">
                                          <p:val>
                                            <p:strVal val="0-#ppt_w/2"/>
                                          </p:val>
                                        </p:tav>
                                        <p:tav tm="100000">
                                          <p:val>
                                            <p:strVal val="#ppt_x"/>
                                          </p:val>
                                        </p:tav>
                                      </p:tavLst>
                                    </p:anim>
                                    <p:anim calcmode="lin" valueType="num">
                                      <p:cBhvr additive="base">
                                        <p:cTn id="8" dur="500" fill="hold"/>
                                        <p:tgtEl>
                                          <p:spTgt spid="5837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58376"/>
                                        </p:tgtEl>
                                        <p:attrNameLst>
                                          <p:attrName>style.visibility</p:attrName>
                                        </p:attrNameLst>
                                      </p:cBhvr>
                                      <p:to>
                                        <p:strVal val="visible"/>
                                      </p:to>
                                    </p:set>
                                    <p:animEffect transition="in" filter="dissolve">
                                      <p:cBhvr>
                                        <p:cTn id="12" dur="500"/>
                                        <p:tgtEl>
                                          <p:spTgt spid="58376"/>
                                        </p:tgtEl>
                                      </p:cBhvr>
                                    </p:animEffect>
                                  </p:childTnLst>
                                </p:cTn>
                              </p:par>
                              <p:par>
                                <p:cTn id="13" presetID="9" presetClass="entr" presetSubtype="0" fill="hold" nodeType="withEffect">
                                  <p:stCondLst>
                                    <p:cond delay="0"/>
                                  </p:stCondLst>
                                  <p:childTnLst>
                                    <p:set>
                                      <p:cBhvr>
                                        <p:cTn id="14" dur="1" fill="hold">
                                          <p:stCondLst>
                                            <p:cond delay="0"/>
                                          </p:stCondLst>
                                        </p:cTn>
                                        <p:tgtEl>
                                          <p:spTgt spid="58385"/>
                                        </p:tgtEl>
                                        <p:attrNameLst>
                                          <p:attrName>style.visibility</p:attrName>
                                        </p:attrNameLst>
                                      </p:cBhvr>
                                      <p:to>
                                        <p:strVal val="visible"/>
                                      </p:to>
                                    </p:set>
                                    <p:animEffect transition="in" filter="dissolve">
                                      <p:cBhvr>
                                        <p:cTn id="15" dur="500"/>
                                        <p:tgtEl>
                                          <p:spTgt spid="5838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3" presetClass="entr" presetSubtype="0" fill="hold" grpId="0" nodeType="clickEffect">
                                  <p:stCondLst>
                                    <p:cond delay="0"/>
                                  </p:stCondLst>
                                  <p:childTnLst>
                                    <p:set>
                                      <p:cBhvr>
                                        <p:cTn id="19" dur="1" fill="hold">
                                          <p:stCondLst>
                                            <p:cond delay="0"/>
                                          </p:stCondLst>
                                        </p:cTn>
                                        <p:tgtEl>
                                          <p:spTgt spid="58386"/>
                                        </p:tgtEl>
                                        <p:attrNameLst>
                                          <p:attrName>style.visibility</p:attrName>
                                        </p:attrNameLst>
                                      </p:cBhvr>
                                      <p:to>
                                        <p:strVal val="visible"/>
                                      </p:to>
                                    </p:set>
                                    <p:anim calcmode="lin" valueType="num">
                                      <p:cBhvr>
                                        <p:cTn id="20" dur="500" fill="hold"/>
                                        <p:tgtEl>
                                          <p:spTgt spid="58386"/>
                                        </p:tgtEl>
                                        <p:attrNameLst>
                                          <p:attrName>ppt_w</p:attrName>
                                        </p:attrNameLst>
                                      </p:cBhvr>
                                      <p:tavLst>
                                        <p:tav tm="0">
                                          <p:val>
                                            <p:fltVal val="0"/>
                                          </p:val>
                                        </p:tav>
                                        <p:tav tm="100000">
                                          <p:val>
                                            <p:strVal val="#ppt_w"/>
                                          </p:val>
                                        </p:tav>
                                      </p:tavLst>
                                    </p:anim>
                                    <p:anim calcmode="lin" valueType="num">
                                      <p:cBhvr>
                                        <p:cTn id="21" dur="500" fill="hold"/>
                                        <p:tgtEl>
                                          <p:spTgt spid="58386"/>
                                        </p:tgtEl>
                                        <p:attrNameLst>
                                          <p:attrName>ppt_h</p:attrName>
                                        </p:attrNameLst>
                                      </p:cBhvr>
                                      <p:tavLst>
                                        <p:tav tm="0">
                                          <p:val>
                                            <p:fltVal val="0"/>
                                          </p:val>
                                        </p:tav>
                                        <p:tav tm="100000">
                                          <p:val>
                                            <p:strVal val="#ppt_h"/>
                                          </p:val>
                                        </p:tav>
                                      </p:tavLst>
                                    </p:anim>
                                    <p:animEffect transition="in" filter="fade">
                                      <p:cBhvr>
                                        <p:cTn id="22" dur="500"/>
                                        <p:tgtEl>
                                          <p:spTgt spid="58386"/>
                                        </p:tgtEl>
                                      </p:cBhvr>
                                    </p:animEffect>
                                  </p:childTnLst>
                                </p:cTn>
                              </p:par>
                            </p:childTnLst>
                          </p:cTn>
                        </p:par>
                        <p:par>
                          <p:cTn id="23" fill="hold" nodeType="afterGroup">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58387"/>
                                        </p:tgtEl>
                                        <p:attrNameLst>
                                          <p:attrName>style.visibility</p:attrName>
                                        </p:attrNameLst>
                                      </p:cBhvr>
                                      <p:to>
                                        <p:strVal val="visible"/>
                                      </p:to>
                                    </p:set>
                                    <p:animEffect transition="in" filter="dissolve">
                                      <p:cBhvr>
                                        <p:cTn id="26" dur="500"/>
                                        <p:tgtEl>
                                          <p:spTgt spid="58387"/>
                                        </p:tgtEl>
                                      </p:cBhvr>
                                    </p:animEffect>
                                  </p:childTnLst>
                                </p:cTn>
                              </p:par>
                            </p:childTnLst>
                          </p:cTn>
                        </p:par>
                        <p:par>
                          <p:cTn id="27" fill="hold" nodeType="afterGroup">
                            <p:stCondLst>
                              <p:cond delay="1000"/>
                            </p:stCondLst>
                            <p:childTnLst>
                              <p:par>
                                <p:cTn id="28" presetID="9" presetClass="entr" presetSubtype="0" fill="hold" grpId="0" nodeType="afterEffect">
                                  <p:stCondLst>
                                    <p:cond delay="0"/>
                                  </p:stCondLst>
                                  <p:childTnLst>
                                    <p:set>
                                      <p:cBhvr>
                                        <p:cTn id="29" dur="1" fill="hold">
                                          <p:stCondLst>
                                            <p:cond delay="0"/>
                                          </p:stCondLst>
                                        </p:cTn>
                                        <p:tgtEl>
                                          <p:spTgt spid="58388"/>
                                        </p:tgtEl>
                                        <p:attrNameLst>
                                          <p:attrName>style.visibility</p:attrName>
                                        </p:attrNameLst>
                                      </p:cBhvr>
                                      <p:to>
                                        <p:strVal val="visible"/>
                                      </p:to>
                                    </p:set>
                                    <p:animEffect transition="in" filter="dissolve">
                                      <p:cBhvr>
                                        <p:cTn id="30" dur="500"/>
                                        <p:tgtEl>
                                          <p:spTgt spid="58388"/>
                                        </p:tgtEl>
                                      </p:cBhvr>
                                    </p:animEffect>
                                  </p:childTnLst>
                                </p:cTn>
                              </p:par>
                            </p:childTnLst>
                          </p:cTn>
                        </p:par>
                        <p:par>
                          <p:cTn id="31" fill="hold" nodeType="afterGroup">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58389"/>
                                        </p:tgtEl>
                                        <p:attrNameLst>
                                          <p:attrName>style.visibility</p:attrName>
                                        </p:attrNameLst>
                                      </p:cBhvr>
                                      <p:to>
                                        <p:strVal val="visible"/>
                                      </p:to>
                                    </p:set>
                                    <p:animEffect transition="in" filter="wipe(left)">
                                      <p:cBhvr>
                                        <p:cTn id="34" dur="500"/>
                                        <p:tgtEl>
                                          <p:spTgt spid="58389"/>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58390"/>
                                        </p:tgtEl>
                                        <p:attrNameLst>
                                          <p:attrName>style.visibility</p:attrName>
                                        </p:attrNameLst>
                                      </p:cBhvr>
                                      <p:to>
                                        <p:strVal val="visible"/>
                                      </p:to>
                                    </p:set>
                                    <p:animEffect transition="in" filter="wipe(right)">
                                      <p:cBhvr>
                                        <p:cTn id="37" dur="500"/>
                                        <p:tgtEl>
                                          <p:spTgt spid="58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5" grpId="0"/>
      <p:bldP spid="58376" grpId="0" animBg="1"/>
      <p:bldP spid="58387" grpId="0" animBg="1"/>
      <p:bldP spid="58386" grpId="0"/>
      <p:bldP spid="58388" grpId="0"/>
      <p:bldP spid="58389" grpId="0" animBg="1"/>
      <p:bldP spid="5839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52600" y="0"/>
            <a:ext cx="8610600" cy="533400"/>
          </a:xfrm>
        </p:spPr>
        <p:txBody>
          <a:bodyPr>
            <a:normAutofit fontScale="90000"/>
          </a:bodyPr>
          <a:lstStyle/>
          <a:p>
            <a:r>
              <a:rPr lang="en-US" sz="3200" b="1" i="1" dirty="0"/>
              <a:t> High-Frequency Analysis By applying Miller’s theorem</a:t>
            </a:r>
            <a:endParaRPr lang="en-US" sz="3200" dirty="0"/>
          </a:p>
        </p:txBody>
      </p:sp>
      <p:sp>
        <p:nvSpPr>
          <p:cNvPr id="7" name="Rectangle 6"/>
          <p:cNvSpPr/>
          <p:nvPr/>
        </p:nvSpPr>
        <p:spPr>
          <a:xfrm>
            <a:off x="759898" y="2873514"/>
            <a:ext cx="10900228" cy="830997"/>
          </a:xfrm>
          <a:prstGeom prst="rect">
            <a:avLst/>
          </a:prstGeom>
        </p:spPr>
        <p:txBody>
          <a:bodyPr wrap="square">
            <a:spAutoFit/>
          </a:bodyPr>
          <a:lstStyle/>
          <a:p>
            <a:r>
              <a:rPr lang="en-US" sz="2400" b="1" dirty="0"/>
              <a:t>Looking in from the signal source, the capacitance </a:t>
            </a:r>
            <a:r>
              <a:rPr lang="en-US" sz="2400" b="1" i="1" dirty="0" err="1"/>
              <a:t>Cbc</a:t>
            </a:r>
            <a:r>
              <a:rPr lang="en-US" sz="2400" b="1" i="1" dirty="0"/>
              <a:t> appears in the Miller input capacitance from base to ground</a:t>
            </a:r>
            <a:endParaRPr lang="en-US" sz="2400" b="1" dirty="0"/>
          </a:p>
        </p:txBody>
      </p:sp>
      <p:sp>
        <p:nvSpPr>
          <p:cNvPr id="8" name="Rectangle 7"/>
          <p:cNvSpPr/>
          <p:nvPr/>
        </p:nvSpPr>
        <p:spPr>
          <a:xfrm>
            <a:off x="759898" y="4562047"/>
            <a:ext cx="10900228" cy="830997"/>
          </a:xfrm>
          <a:prstGeom prst="rect">
            <a:avLst/>
          </a:prstGeom>
        </p:spPr>
        <p:txBody>
          <a:bodyPr wrap="square">
            <a:spAutoFit/>
          </a:bodyPr>
          <a:lstStyle/>
          <a:p>
            <a:r>
              <a:rPr lang="en-US" sz="2400" b="1" dirty="0"/>
              <a:t>Looking in at the collector, </a:t>
            </a:r>
            <a:r>
              <a:rPr lang="en-US" sz="2400" b="1" i="1" dirty="0" err="1"/>
              <a:t>Cbc</a:t>
            </a:r>
            <a:r>
              <a:rPr lang="en-US" sz="2400" b="1" i="1" dirty="0"/>
              <a:t> appears in the Miller output capacitance </a:t>
            </a:r>
            <a:r>
              <a:rPr lang="en-US" sz="2400" b="1" dirty="0"/>
              <a:t>from collector to ground. the Miller output capacitance appears in parallel with </a:t>
            </a:r>
            <a:r>
              <a:rPr lang="en-US" sz="2400" b="1" i="1" dirty="0" err="1"/>
              <a:t>Rc</a:t>
            </a:r>
            <a:r>
              <a:rPr lang="en-US" sz="2400" b="1" i="1" dirty="0"/>
              <a:t>.</a:t>
            </a:r>
            <a:endParaRPr lang="en-US" sz="2400" b="1" dirty="0"/>
          </a:p>
        </p:txBody>
      </p:sp>
      <p:pic>
        <p:nvPicPr>
          <p:cNvPr id="740354" name="Picture 2"/>
          <p:cNvPicPr>
            <a:picLocks noChangeAspect="1" noChangeArrowheads="1"/>
          </p:cNvPicPr>
          <p:nvPr/>
        </p:nvPicPr>
        <p:blipFill>
          <a:blip r:embed="rId2" cstate="print"/>
          <a:srcRect/>
          <a:stretch>
            <a:fillRect/>
          </a:stretch>
        </p:blipFill>
        <p:spPr bwMode="auto">
          <a:xfrm>
            <a:off x="3429001" y="3834825"/>
            <a:ext cx="3699387" cy="533400"/>
          </a:xfrm>
          <a:prstGeom prst="rect">
            <a:avLst/>
          </a:prstGeom>
          <a:noFill/>
          <a:ln w="9525">
            <a:noFill/>
            <a:miter lim="800000"/>
            <a:headEnd/>
            <a:tailEnd/>
          </a:ln>
        </p:spPr>
      </p:pic>
      <p:pic>
        <p:nvPicPr>
          <p:cNvPr id="740355" name="Picture 3"/>
          <p:cNvPicPr>
            <a:picLocks noChangeAspect="1" noChangeArrowheads="1"/>
          </p:cNvPicPr>
          <p:nvPr/>
        </p:nvPicPr>
        <p:blipFill>
          <a:blip r:embed="rId3" cstate="print"/>
          <a:srcRect/>
          <a:stretch>
            <a:fillRect/>
          </a:stretch>
        </p:blipFill>
        <p:spPr bwMode="auto">
          <a:xfrm>
            <a:off x="3429001" y="5564781"/>
            <a:ext cx="4280815" cy="1148895"/>
          </a:xfrm>
          <a:prstGeom prst="rect">
            <a:avLst/>
          </a:prstGeom>
          <a:noFill/>
          <a:ln w="9525">
            <a:noFill/>
            <a:miter lim="800000"/>
            <a:headEnd/>
            <a:tailEnd/>
          </a:ln>
        </p:spPr>
      </p:pic>
      <p:pic>
        <p:nvPicPr>
          <p:cNvPr id="740358" name="Picture 6"/>
          <p:cNvPicPr>
            <a:picLocks noChangeAspect="1" noChangeArrowheads="1"/>
          </p:cNvPicPr>
          <p:nvPr/>
        </p:nvPicPr>
        <p:blipFill>
          <a:blip r:embed="rId4" cstate="print"/>
          <a:srcRect/>
          <a:stretch>
            <a:fillRect/>
          </a:stretch>
        </p:blipFill>
        <p:spPr bwMode="auto">
          <a:xfrm>
            <a:off x="2590800" y="609600"/>
            <a:ext cx="6986300" cy="2133600"/>
          </a:xfrm>
          <a:prstGeom prst="rect">
            <a:avLst/>
          </a:prstGeom>
          <a:noFill/>
          <a:ln w="9525">
            <a:noFill/>
            <a:miter lim="800000"/>
            <a:headEnd/>
            <a:tailEnd/>
          </a:ln>
        </p:spPr>
      </p:pic>
      <p:pic>
        <p:nvPicPr>
          <p:cNvPr id="2" name="Picture 1"/>
          <p:cNvPicPr>
            <a:picLocks noChangeAspect="1"/>
          </p:cNvPicPr>
          <p:nvPr/>
        </p:nvPicPr>
        <p:blipFill>
          <a:blip r:embed="rId5"/>
          <a:stretch>
            <a:fillRect/>
          </a:stretch>
        </p:blipFill>
        <p:spPr>
          <a:xfrm>
            <a:off x="2842925" y="532631"/>
            <a:ext cx="6734175" cy="2209800"/>
          </a:xfrm>
          <a:prstGeom prst="rect">
            <a:avLst/>
          </a:prstGeom>
        </p:spPr>
      </p:pic>
    </p:spTree>
    <p:extLst>
      <p:ext uri="{BB962C8B-B14F-4D97-AF65-F5344CB8AC3E}">
        <p14:creationId xmlns:p14="http://schemas.microsoft.com/office/powerpoint/2010/main" val="301976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par>
                                <p:cTn id="12" presetID="22" presetClass="entr" presetSubtype="1" fill="hold" nodeType="withEffect">
                                  <p:stCondLst>
                                    <p:cond delay="0"/>
                                  </p:stCondLst>
                                  <p:childTnLst>
                                    <p:set>
                                      <p:cBhvr>
                                        <p:cTn id="13" dur="1" fill="hold">
                                          <p:stCondLst>
                                            <p:cond delay="0"/>
                                          </p:stCondLst>
                                        </p:cTn>
                                        <p:tgtEl>
                                          <p:spTgt spid="740354"/>
                                        </p:tgtEl>
                                        <p:attrNameLst>
                                          <p:attrName>style.visibility</p:attrName>
                                        </p:attrNameLst>
                                      </p:cBhvr>
                                      <p:to>
                                        <p:strVal val="visible"/>
                                      </p:to>
                                    </p:set>
                                    <p:animEffect transition="in" filter="wipe(up)">
                                      <p:cBhvr>
                                        <p:cTn id="14" dur="500"/>
                                        <p:tgtEl>
                                          <p:spTgt spid="74035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par>
                                <p:cTn id="20" presetID="22" presetClass="entr" presetSubtype="1" fill="hold" nodeType="withEffect">
                                  <p:stCondLst>
                                    <p:cond delay="0"/>
                                  </p:stCondLst>
                                  <p:childTnLst>
                                    <p:set>
                                      <p:cBhvr>
                                        <p:cTn id="21" dur="1" fill="hold">
                                          <p:stCondLst>
                                            <p:cond delay="0"/>
                                          </p:stCondLst>
                                        </p:cTn>
                                        <p:tgtEl>
                                          <p:spTgt spid="740355"/>
                                        </p:tgtEl>
                                        <p:attrNameLst>
                                          <p:attrName>style.visibility</p:attrName>
                                        </p:attrNameLst>
                                      </p:cBhvr>
                                      <p:to>
                                        <p:strVal val="visible"/>
                                      </p:to>
                                    </p:set>
                                    <p:animEffect transition="in" filter="wipe(up)">
                                      <p:cBhvr>
                                        <p:cTn id="22" dur="500"/>
                                        <p:tgtEl>
                                          <p:spTgt spid="740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7650" name="Picture 11"/>
          <p:cNvPicPr>
            <a:picLocks noChangeAspect="1" noChangeArrowheads="1"/>
          </p:cNvPicPr>
          <p:nvPr/>
        </p:nvPicPr>
        <p:blipFill>
          <a:blip r:embed="rId4" cstate="print"/>
          <a:srcRect/>
          <a:stretch>
            <a:fillRect/>
          </a:stretch>
        </p:blipFill>
        <p:spPr bwMode="auto">
          <a:xfrm>
            <a:off x="1981201" y="1066801"/>
            <a:ext cx="8467725" cy="5343525"/>
          </a:xfrm>
          <a:prstGeom prst="rect">
            <a:avLst/>
          </a:prstGeom>
          <a:noFill/>
          <a:ln w="9525">
            <a:noFill/>
            <a:miter lim="800000"/>
            <a:headEnd/>
            <a:tailEnd/>
          </a:ln>
        </p:spPr>
      </p:pic>
      <p:sp>
        <p:nvSpPr>
          <p:cNvPr id="27651" name="Rectangle 3"/>
          <p:cNvSpPr>
            <a:spLocks noChangeArrowheads="1"/>
          </p:cNvSpPr>
          <p:nvPr/>
        </p:nvSpPr>
        <p:spPr bwMode="auto">
          <a:xfrm>
            <a:off x="2362200" y="1371600"/>
            <a:ext cx="4953000" cy="6096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Total Amplifier-Frequency Response</a:t>
            </a:r>
          </a:p>
        </p:txBody>
      </p:sp>
      <p:sp>
        <p:nvSpPr>
          <p:cNvPr id="27654" name="Text Box 6"/>
          <p:cNvSpPr txBox="1">
            <a:spLocks noChangeArrowheads="1"/>
          </p:cNvSpPr>
          <p:nvPr/>
        </p:nvSpPr>
        <p:spPr bwMode="auto">
          <a:xfrm>
            <a:off x="2514600" y="2041526"/>
            <a:ext cx="7239000" cy="1006475"/>
          </a:xfrm>
          <a:prstGeom prst="rect">
            <a:avLst/>
          </a:prstGeom>
          <a:noFill/>
          <a:ln w="9525">
            <a:noFill/>
            <a:miter lim="800000"/>
            <a:headEnd/>
            <a:tailEnd/>
          </a:ln>
          <a:effectLst/>
        </p:spPr>
        <p:txBody>
          <a:bodyPr>
            <a:spAutoFit/>
          </a:bodyPr>
          <a:lstStyle/>
          <a:p>
            <a:pPr>
              <a:spcBef>
                <a:spcPct val="50000"/>
              </a:spcBef>
            </a:pPr>
            <a:r>
              <a:rPr lang="en-US" sz="2000"/>
              <a:t>The overall response can be viewed on the Bode plotter by choosing the appropriate scales. The overall response for the BJT example given previously is shown.</a:t>
            </a:r>
          </a:p>
        </p:txBody>
      </p:sp>
      <p:sp>
        <p:nvSpPr>
          <p:cNvPr id="27655" name="Rectangle 11"/>
          <p:cNvSpPr>
            <a:spLocks noChangeArrowheads="1"/>
          </p:cNvSpPr>
          <p:nvPr/>
        </p:nvSpPr>
        <p:spPr bwMode="auto">
          <a:xfrm>
            <a:off x="6781800" y="2743200"/>
            <a:ext cx="3581400" cy="3581400"/>
          </a:xfrm>
          <a:prstGeom prst="rect">
            <a:avLst/>
          </a:prstGeom>
          <a:solidFill>
            <a:schemeClr val="bg1"/>
          </a:solidFill>
          <a:ln w="9525">
            <a:solidFill>
              <a:schemeClr val="tx1"/>
            </a:solidFill>
            <a:miter lim="800000"/>
            <a:headEnd/>
            <a:tailEnd/>
          </a:ln>
          <a:effectLst/>
        </p:spPr>
        <p:txBody>
          <a:bodyPr wrap="none" anchor="ctr"/>
          <a:lstStyle/>
          <a:p>
            <a:endParaRPr lang="en-US"/>
          </a:p>
        </p:txBody>
      </p:sp>
      <p:graphicFrame>
        <p:nvGraphicFramePr>
          <p:cNvPr id="27656" name="Object 12"/>
          <p:cNvGraphicFramePr>
            <a:graphicFrameLocks noChangeAspect="1"/>
          </p:cNvGraphicFramePr>
          <p:nvPr/>
        </p:nvGraphicFramePr>
        <p:xfrm>
          <a:off x="6858000" y="2819401"/>
          <a:ext cx="3429000" cy="3363913"/>
        </p:xfrm>
        <a:graphic>
          <a:graphicData uri="http://schemas.openxmlformats.org/presentationml/2006/ole">
            <mc:AlternateContent xmlns:mc="http://schemas.openxmlformats.org/markup-compatibility/2006">
              <mc:Choice xmlns:v="urn:schemas-microsoft-com:vml" Requires="v">
                <p:oleObj spid="_x0000_s50260" name="CorelDRAW" r:id="rId5" imgW="2261160" imgH="2218680" progId="">
                  <p:embed/>
                </p:oleObj>
              </mc:Choice>
              <mc:Fallback>
                <p:oleObj name="CorelDRAW" r:id="rId5" imgW="2261160" imgH="221868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0" y="2819401"/>
                        <a:ext cx="3429000" cy="336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7657" name="Picture 14"/>
          <p:cNvPicPr>
            <a:picLocks noChangeAspect="1" noChangeArrowheads="1"/>
          </p:cNvPicPr>
          <p:nvPr/>
        </p:nvPicPr>
        <p:blipFill>
          <a:blip r:embed="rId7" cstate="print"/>
          <a:srcRect/>
          <a:stretch>
            <a:fillRect/>
          </a:stretch>
        </p:blipFill>
        <p:spPr bwMode="auto">
          <a:xfrm>
            <a:off x="2514600" y="3200401"/>
            <a:ext cx="4343400" cy="2009775"/>
          </a:xfrm>
          <a:prstGeom prst="rect">
            <a:avLst/>
          </a:prstGeom>
          <a:noFill/>
          <a:ln w="9525">
            <a:noFill/>
            <a:miter lim="800000"/>
            <a:headEnd/>
            <a:tailEnd/>
          </a:ln>
          <a:effectLst/>
        </p:spPr>
      </p:pic>
      <p:sp>
        <p:nvSpPr>
          <p:cNvPr id="10" name="TextBox 9"/>
          <p:cNvSpPr txBox="1"/>
          <p:nvPr/>
        </p:nvSpPr>
        <p:spPr>
          <a:xfrm>
            <a:off x="2590800" y="152400"/>
            <a:ext cx="7010400" cy="523220"/>
          </a:xfrm>
          <a:prstGeom prst="rect">
            <a:avLst/>
          </a:prstGeom>
          <a:solidFill>
            <a:schemeClr val="tx2">
              <a:lumMod val="40000"/>
              <a:lumOff val="60000"/>
            </a:schemeClr>
          </a:solidFill>
          <a:ln w="38100">
            <a:solidFill>
              <a:schemeClr val="tx1"/>
            </a:solidFill>
          </a:ln>
        </p:spPr>
        <p:txBody>
          <a:bodyPr wrap="square" rtlCol="0">
            <a:spAutoFit/>
          </a:bodyPr>
          <a:lstStyle/>
          <a:p>
            <a:r>
              <a:rPr lang="en-US" sz="2800" b="1" dirty="0"/>
              <a:t>Summary of BJT Frequency Response Analysis</a:t>
            </a:r>
          </a:p>
        </p:txBody>
      </p:sp>
    </p:spTree>
    <p:extLst>
      <p:ext uri="{BB962C8B-B14F-4D97-AF65-F5344CB8AC3E}">
        <p14:creationId xmlns:p14="http://schemas.microsoft.com/office/powerpoint/2010/main" val="16009779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8674" name="Picture 12"/>
          <p:cNvPicPr>
            <a:picLocks noChangeAspect="1" noChangeArrowheads="1"/>
          </p:cNvPicPr>
          <p:nvPr/>
        </p:nvPicPr>
        <p:blipFill>
          <a:blip r:embed="rId4" cstate="print"/>
          <a:srcRect/>
          <a:stretch>
            <a:fillRect/>
          </a:stretch>
        </p:blipFill>
        <p:spPr bwMode="auto">
          <a:xfrm>
            <a:off x="1981201" y="1066801"/>
            <a:ext cx="8467725" cy="5343525"/>
          </a:xfrm>
          <a:prstGeom prst="rect">
            <a:avLst/>
          </a:prstGeom>
          <a:noFill/>
          <a:ln w="9525">
            <a:noFill/>
            <a:miter lim="800000"/>
            <a:headEnd/>
            <a:tailEnd/>
          </a:ln>
        </p:spPr>
      </p:pic>
      <p:sp>
        <p:nvSpPr>
          <p:cNvPr id="28675" name="Rectangle 3"/>
          <p:cNvSpPr>
            <a:spLocks noChangeArrowheads="1"/>
          </p:cNvSpPr>
          <p:nvPr/>
        </p:nvSpPr>
        <p:spPr bwMode="auto">
          <a:xfrm>
            <a:off x="2362200" y="1371600"/>
            <a:ext cx="4953000" cy="609600"/>
          </a:xfrm>
          <a:prstGeom prst="rect">
            <a:avLst/>
          </a:prstGeom>
          <a:solidFill>
            <a:srgbClr val="0000FF"/>
          </a:solidFill>
          <a:ln w="9525">
            <a:solidFill>
              <a:schemeClr val="tx1"/>
            </a:solidFill>
            <a:miter lim="800000"/>
            <a:headEnd/>
            <a:tailEnd/>
          </a:ln>
          <a:effectLst/>
        </p:spPr>
        <p:txBody>
          <a:bodyPr wrap="none" anchor="ctr"/>
          <a:lstStyle/>
          <a:p>
            <a:pPr algn="ctr"/>
            <a:r>
              <a:rPr lang="en-US">
                <a:solidFill>
                  <a:schemeClr val="bg1"/>
                </a:solidFill>
              </a:rPr>
              <a:t>Total Amplifier-Frequency Response</a:t>
            </a:r>
          </a:p>
        </p:txBody>
      </p:sp>
      <p:sp>
        <p:nvSpPr>
          <p:cNvPr id="28678" name="Text Box 6"/>
          <p:cNvSpPr txBox="1">
            <a:spLocks noChangeArrowheads="1"/>
          </p:cNvSpPr>
          <p:nvPr/>
        </p:nvSpPr>
        <p:spPr bwMode="auto">
          <a:xfrm>
            <a:off x="2514600" y="2041526"/>
            <a:ext cx="7620000" cy="1768475"/>
          </a:xfrm>
          <a:prstGeom prst="rect">
            <a:avLst/>
          </a:prstGeom>
          <a:noFill/>
          <a:ln w="9525">
            <a:noFill/>
            <a:miter lim="800000"/>
            <a:headEnd/>
            <a:tailEnd/>
          </a:ln>
          <a:effectLst/>
        </p:spPr>
        <p:txBody>
          <a:bodyPr>
            <a:spAutoFit/>
          </a:bodyPr>
          <a:lstStyle/>
          <a:p>
            <a:pPr>
              <a:spcBef>
                <a:spcPct val="50000"/>
              </a:spcBef>
            </a:pPr>
            <a:r>
              <a:rPr lang="en-US" sz="2000"/>
              <a:t>For multistage amplifiers, the individual stages have an effect on the overall response. </a:t>
            </a:r>
          </a:p>
          <a:p>
            <a:pPr>
              <a:spcBef>
                <a:spcPct val="50000"/>
              </a:spcBef>
            </a:pPr>
            <a:r>
              <a:rPr lang="en-US" sz="2000"/>
              <a:t>In general, with different cutoff frequencies, the dominant </a:t>
            </a:r>
            <a:r>
              <a:rPr lang="en-US" sz="2000" i="1"/>
              <a:t>lower</a:t>
            </a:r>
            <a:r>
              <a:rPr lang="en-US" sz="2000"/>
              <a:t> cutoff frequency is equal to the </a:t>
            </a:r>
            <a:r>
              <a:rPr lang="en-US" sz="2000" i="1"/>
              <a:t>highest</a:t>
            </a:r>
            <a:r>
              <a:rPr lang="en-US" sz="2000"/>
              <a:t> </a:t>
            </a:r>
            <a:r>
              <a:rPr lang="en-US" sz="2000" i="1"/>
              <a:t>f</a:t>
            </a:r>
            <a:r>
              <a:rPr lang="en-US" sz="2000" i="1" baseline="-25000"/>
              <a:t>cl</a:t>
            </a:r>
            <a:r>
              <a:rPr lang="en-US" sz="2000"/>
              <a:t>; the dominant </a:t>
            </a:r>
            <a:r>
              <a:rPr lang="en-US" sz="2000" i="1"/>
              <a:t>upper</a:t>
            </a:r>
            <a:r>
              <a:rPr lang="en-US" sz="2000"/>
              <a:t> critical frequency is equal to </a:t>
            </a:r>
            <a:r>
              <a:rPr lang="en-US" sz="2000" i="1"/>
              <a:t>lowest</a:t>
            </a:r>
            <a:r>
              <a:rPr lang="en-US" sz="2000"/>
              <a:t> </a:t>
            </a:r>
            <a:r>
              <a:rPr lang="en-US" sz="2000" i="1"/>
              <a:t>f</a:t>
            </a:r>
            <a:r>
              <a:rPr lang="en-US" sz="2000" i="1" baseline="-25000"/>
              <a:t>cu</a:t>
            </a:r>
            <a:r>
              <a:rPr lang="en-US" sz="2000"/>
              <a:t>.</a:t>
            </a:r>
          </a:p>
        </p:txBody>
      </p:sp>
      <p:graphicFrame>
        <p:nvGraphicFramePr>
          <p:cNvPr id="62474" name="Object 10"/>
          <p:cNvGraphicFramePr>
            <a:graphicFrameLocks noChangeAspect="1"/>
          </p:cNvGraphicFramePr>
          <p:nvPr/>
        </p:nvGraphicFramePr>
        <p:xfrm>
          <a:off x="5181600" y="4572000"/>
          <a:ext cx="1219200" cy="661988"/>
        </p:xfrm>
        <a:graphic>
          <a:graphicData uri="http://schemas.openxmlformats.org/presentationml/2006/ole">
            <mc:AlternateContent xmlns:mc="http://schemas.openxmlformats.org/markup-compatibility/2006">
              <mc:Choice xmlns:v="urn:schemas-microsoft-com:vml" Requires="v">
                <p:oleObj spid="_x0000_s51366" name="Equation" r:id="rId5" imgW="888614" imgH="482391" progId="">
                  <p:embed/>
                </p:oleObj>
              </mc:Choice>
              <mc:Fallback>
                <p:oleObj name="Equation" r:id="rId5" imgW="888614" imgH="482391"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4572000"/>
                        <a:ext cx="1219200" cy="661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75" name="Text Box 11"/>
          <p:cNvSpPr txBox="1">
            <a:spLocks noChangeArrowheads="1"/>
          </p:cNvSpPr>
          <p:nvPr/>
        </p:nvSpPr>
        <p:spPr bwMode="auto">
          <a:xfrm>
            <a:off x="2514600" y="5257801"/>
            <a:ext cx="5486400" cy="396875"/>
          </a:xfrm>
          <a:prstGeom prst="rect">
            <a:avLst/>
          </a:prstGeom>
          <a:noFill/>
          <a:ln w="9525">
            <a:noFill/>
            <a:miter lim="800000"/>
            <a:headEnd/>
            <a:tailEnd/>
          </a:ln>
          <a:effectLst/>
        </p:spPr>
        <p:txBody>
          <a:bodyPr>
            <a:spAutoFit/>
          </a:bodyPr>
          <a:lstStyle/>
          <a:p>
            <a:pPr>
              <a:spcBef>
                <a:spcPct val="50000"/>
              </a:spcBef>
            </a:pPr>
            <a:r>
              <a:rPr lang="en-US" sz="2000"/>
              <a:t>and the upper critical frequency is given by</a:t>
            </a:r>
          </a:p>
        </p:txBody>
      </p:sp>
      <p:graphicFrame>
        <p:nvGraphicFramePr>
          <p:cNvPr id="62476" name="Object 12"/>
          <p:cNvGraphicFramePr>
            <a:graphicFrameLocks noChangeAspect="1"/>
          </p:cNvGraphicFramePr>
          <p:nvPr/>
        </p:nvGraphicFramePr>
        <p:xfrm>
          <a:off x="5181601" y="5715001"/>
          <a:ext cx="1463675" cy="434975"/>
        </p:xfrm>
        <a:graphic>
          <a:graphicData uri="http://schemas.openxmlformats.org/presentationml/2006/ole">
            <mc:AlternateContent xmlns:mc="http://schemas.openxmlformats.org/markup-compatibility/2006">
              <mc:Choice xmlns:v="urn:schemas-microsoft-com:vml" Requires="v">
                <p:oleObj spid="_x0000_s51367" name="Equation" r:id="rId7" imgW="1066337" imgH="317362" progId="">
                  <p:embed/>
                </p:oleObj>
              </mc:Choice>
              <mc:Fallback>
                <p:oleObj name="Equation" r:id="rId7" imgW="1066337" imgH="317362"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81601" y="5715001"/>
                        <a:ext cx="1463675"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2477" name="Text Box 13"/>
          <p:cNvSpPr txBox="1">
            <a:spLocks noChangeArrowheads="1"/>
          </p:cNvSpPr>
          <p:nvPr/>
        </p:nvSpPr>
        <p:spPr bwMode="auto">
          <a:xfrm>
            <a:off x="2514600" y="3886201"/>
            <a:ext cx="7315200" cy="1158875"/>
          </a:xfrm>
          <a:prstGeom prst="rect">
            <a:avLst/>
          </a:prstGeom>
          <a:noFill/>
          <a:ln w="9525">
            <a:noFill/>
            <a:miter lim="800000"/>
            <a:headEnd/>
            <a:tailEnd/>
          </a:ln>
          <a:effectLst/>
        </p:spPr>
        <p:txBody>
          <a:bodyPr>
            <a:spAutoFit/>
          </a:bodyPr>
          <a:lstStyle/>
          <a:p>
            <a:pPr>
              <a:spcBef>
                <a:spcPct val="50000"/>
              </a:spcBef>
            </a:pPr>
            <a:r>
              <a:rPr lang="en-US" sz="2000"/>
              <a:t>When the critical frequencies for multistage amplifiers are equal, the lower critical frequency is higher than any one as given by </a:t>
            </a:r>
          </a:p>
          <a:p>
            <a:pPr>
              <a:spcBef>
                <a:spcPct val="50000"/>
              </a:spcBef>
            </a:pPr>
            <a:endParaRPr lang="en-US" sz="2000"/>
          </a:p>
        </p:txBody>
      </p:sp>
      <p:sp>
        <p:nvSpPr>
          <p:cNvPr id="11" name="TextBox 10"/>
          <p:cNvSpPr txBox="1"/>
          <p:nvPr/>
        </p:nvSpPr>
        <p:spPr>
          <a:xfrm>
            <a:off x="2590800" y="152400"/>
            <a:ext cx="7010400" cy="523220"/>
          </a:xfrm>
          <a:prstGeom prst="rect">
            <a:avLst/>
          </a:prstGeom>
          <a:solidFill>
            <a:schemeClr val="tx2">
              <a:lumMod val="40000"/>
              <a:lumOff val="60000"/>
            </a:schemeClr>
          </a:solidFill>
          <a:ln w="38100">
            <a:solidFill>
              <a:schemeClr val="tx1"/>
            </a:solidFill>
          </a:ln>
        </p:spPr>
        <p:txBody>
          <a:bodyPr wrap="square" rtlCol="0">
            <a:spAutoFit/>
          </a:bodyPr>
          <a:lstStyle/>
          <a:p>
            <a:r>
              <a:rPr lang="en-US" sz="2800" b="1" dirty="0"/>
              <a:t>Summary of BJT Frequency Response Analysis</a:t>
            </a:r>
          </a:p>
        </p:txBody>
      </p:sp>
    </p:spTree>
    <p:extLst>
      <p:ext uri="{BB962C8B-B14F-4D97-AF65-F5344CB8AC3E}">
        <p14:creationId xmlns:p14="http://schemas.microsoft.com/office/powerpoint/2010/main" val="4194622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nodeType="clickEffect">
                                  <p:stCondLst>
                                    <p:cond delay="0"/>
                                  </p:stCondLst>
                                  <p:childTnLst>
                                    <p:set>
                                      <p:cBhvr>
                                        <p:cTn id="6" dur="1" fill="hold">
                                          <p:stCondLst>
                                            <p:cond delay="0"/>
                                          </p:stCondLst>
                                        </p:cTn>
                                        <p:tgtEl>
                                          <p:spTgt spid="62474"/>
                                        </p:tgtEl>
                                        <p:attrNameLst>
                                          <p:attrName>style.visibility</p:attrName>
                                        </p:attrNameLst>
                                      </p:cBhvr>
                                      <p:to>
                                        <p:strVal val="visible"/>
                                      </p:to>
                                    </p:set>
                                    <p:animEffect transition="in" filter="wheel(4)">
                                      <p:cBhvr>
                                        <p:cTn id="7" dur="500"/>
                                        <p:tgtEl>
                                          <p:spTgt spid="62474"/>
                                        </p:tgtEl>
                                      </p:cBhvr>
                                    </p:animEffect>
                                  </p:childTnLst>
                                </p:cTn>
                              </p:par>
                              <p:par>
                                <p:cTn id="8" presetID="21" presetClass="entr" presetSubtype="4" fill="hold" grpId="0" nodeType="withEffect">
                                  <p:stCondLst>
                                    <p:cond delay="0"/>
                                  </p:stCondLst>
                                  <p:childTnLst>
                                    <p:set>
                                      <p:cBhvr>
                                        <p:cTn id="9" dur="1" fill="hold">
                                          <p:stCondLst>
                                            <p:cond delay="0"/>
                                          </p:stCondLst>
                                        </p:cTn>
                                        <p:tgtEl>
                                          <p:spTgt spid="62475"/>
                                        </p:tgtEl>
                                        <p:attrNameLst>
                                          <p:attrName>style.visibility</p:attrName>
                                        </p:attrNameLst>
                                      </p:cBhvr>
                                      <p:to>
                                        <p:strVal val="visible"/>
                                      </p:to>
                                    </p:set>
                                    <p:animEffect transition="in" filter="wheel(4)">
                                      <p:cBhvr>
                                        <p:cTn id="10" dur="500"/>
                                        <p:tgtEl>
                                          <p:spTgt spid="62475"/>
                                        </p:tgtEl>
                                      </p:cBhvr>
                                    </p:animEffect>
                                  </p:childTnLst>
                                </p:cTn>
                              </p:par>
                              <p:par>
                                <p:cTn id="11" presetID="21" presetClass="entr" presetSubtype="4" fill="hold" nodeType="withEffect">
                                  <p:stCondLst>
                                    <p:cond delay="0"/>
                                  </p:stCondLst>
                                  <p:childTnLst>
                                    <p:set>
                                      <p:cBhvr>
                                        <p:cTn id="12" dur="1" fill="hold">
                                          <p:stCondLst>
                                            <p:cond delay="0"/>
                                          </p:stCondLst>
                                        </p:cTn>
                                        <p:tgtEl>
                                          <p:spTgt spid="62476"/>
                                        </p:tgtEl>
                                        <p:attrNameLst>
                                          <p:attrName>style.visibility</p:attrName>
                                        </p:attrNameLst>
                                      </p:cBhvr>
                                      <p:to>
                                        <p:strVal val="visible"/>
                                      </p:to>
                                    </p:set>
                                    <p:animEffect transition="in" filter="wheel(4)">
                                      <p:cBhvr>
                                        <p:cTn id="13" dur="500"/>
                                        <p:tgtEl>
                                          <p:spTgt spid="62476"/>
                                        </p:tgtEl>
                                      </p:cBhvr>
                                    </p:animEffect>
                                  </p:childTnLst>
                                </p:cTn>
                              </p:par>
                              <p:par>
                                <p:cTn id="14" presetID="21" presetClass="entr" presetSubtype="4" fill="hold" grpId="0" nodeType="withEffect">
                                  <p:stCondLst>
                                    <p:cond delay="0"/>
                                  </p:stCondLst>
                                  <p:childTnLst>
                                    <p:set>
                                      <p:cBhvr>
                                        <p:cTn id="15" dur="1" fill="hold">
                                          <p:stCondLst>
                                            <p:cond delay="0"/>
                                          </p:stCondLst>
                                        </p:cTn>
                                        <p:tgtEl>
                                          <p:spTgt spid="62477"/>
                                        </p:tgtEl>
                                        <p:attrNameLst>
                                          <p:attrName>style.visibility</p:attrName>
                                        </p:attrNameLst>
                                      </p:cBhvr>
                                      <p:to>
                                        <p:strVal val="visible"/>
                                      </p:to>
                                    </p:set>
                                    <p:animEffect transition="in" filter="wheel(4)">
                                      <p:cBhvr>
                                        <p:cTn id="16" dur="500"/>
                                        <p:tgtEl>
                                          <p:spTgt spid="62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5" grpId="0"/>
      <p:bldP spid="6247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cstate="print"/>
          <a:srcRect/>
          <a:stretch>
            <a:fillRect/>
          </a:stretch>
        </p:blipFill>
        <p:spPr bwMode="auto">
          <a:xfrm>
            <a:off x="5257800" y="152400"/>
            <a:ext cx="1371600" cy="820738"/>
          </a:xfrm>
          <a:prstGeom prst="rect">
            <a:avLst/>
          </a:prstGeom>
          <a:solidFill>
            <a:schemeClr val="tx2"/>
          </a:solidFill>
          <a:ln w="9525">
            <a:solidFill>
              <a:schemeClr val="bg1"/>
            </a:solidFill>
            <a:miter lim="800000"/>
            <a:headEnd/>
            <a:tailEnd/>
          </a:ln>
        </p:spPr>
      </p:pic>
      <p:sp>
        <p:nvSpPr>
          <p:cNvPr id="7171" name="Text Box 3"/>
          <p:cNvSpPr txBox="1">
            <a:spLocks noChangeArrowheads="1"/>
          </p:cNvSpPr>
          <p:nvPr/>
        </p:nvSpPr>
        <p:spPr bwMode="auto">
          <a:xfrm>
            <a:off x="5410200" y="228600"/>
            <a:ext cx="1143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36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Quiz</a:t>
            </a:r>
          </a:p>
        </p:txBody>
      </p:sp>
      <p:sp>
        <p:nvSpPr>
          <p:cNvPr id="31748" name="Rectangle 4"/>
          <p:cNvSpPr>
            <a:spLocks noChangeArrowheads="1"/>
          </p:cNvSpPr>
          <p:nvPr/>
        </p:nvSpPr>
        <p:spPr bwMode="auto">
          <a:xfrm>
            <a:off x="1828800" y="1066800"/>
            <a:ext cx="8534400" cy="5334000"/>
          </a:xfrm>
          <a:prstGeom prst="rect">
            <a:avLst/>
          </a:prstGeom>
          <a:solidFill>
            <a:srgbClr val="FFFF99"/>
          </a:solidFill>
          <a:ln w="9525">
            <a:solidFill>
              <a:schemeClr val="tx1"/>
            </a:solidFill>
            <a:miter lim="800000"/>
            <a:headEnd/>
            <a:tailEnd/>
          </a:ln>
          <a:effectLst/>
        </p:spPr>
        <p:txBody>
          <a:bodyPr wrap="none" anchor="ctr"/>
          <a:lstStyle/>
          <a:p>
            <a:endParaRPr lang="en-US"/>
          </a:p>
        </p:txBody>
      </p:sp>
      <p:sp>
        <p:nvSpPr>
          <p:cNvPr id="31749" name="Text Box 5"/>
          <p:cNvSpPr txBox="1">
            <a:spLocks noChangeArrowheads="1"/>
          </p:cNvSpPr>
          <p:nvPr/>
        </p:nvSpPr>
        <p:spPr bwMode="auto">
          <a:xfrm>
            <a:off x="2438400" y="1905000"/>
            <a:ext cx="7467600" cy="2446824"/>
          </a:xfrm>
          <a:prstGeom prst="rect">
            <a:avLst/>
          </a:prstGeom>
          <a:noFill/>
          <a:ln w="9525">
            <a:noFill/>
            <a:miter lim="800000"/>
            <a:headEnd/>
            <a:tailEnd/>
          </a:ln>
          <a:effectLst/>
        </p:spPr>
        <p:txBody>
          <a:bodyPr>
            <a:spAutoFit/>
          </a:bodyPr>
          <a:lstStyle/>
          <a:p>
            <a:pPr>
              <a:spcBef>
                <a:spcPct val="50000"/>
              </a:spcBef>
            </a:pPr>
            <a:r>
              <a:rPr lang="en-US"/>
              <a:t>1. For a CE amplifier, the emitter bypass capacitor affects the </a:t>
            </a:r>
          </a:p>
          <a:p>
            <a:pPr>
              <a:spcBef>
                <a:spcPct val="50000"/>
              </a:spcBef>
            </a:pPr>
            <a:r>
              <a:rPr lang="en-US"/>
              <a:t>	a. low-frequency response</a:t>
            </a:r>
            <a:endParaRPr lang="en-US" baseline="30000"/>
          </a:p>
          <a:p>
            <a:pPr>
              <a:spcBef>
                <a:spcPct val="50000"/>
              </a:spcBef>
            </a:pPr>
            <a:r>
              <a:rPr lang="en-US"/>
              <a:t>	b. high-frequency response</a:t>
            </a:r>
          </a:p>
          <a:p>
            <a:pPr>
              <a:spcBef>
                <a:spcPct val="50000"/>
              </a:spcBef>
            </a:pPr>
            <a:r>
              <a:rPr lang="en-US"/>
              <a:t>	c. both of the above</a:t>
            </a:r>
          </a:p>
          <a:p>
            <a:pPr>
              <a:spcBef>
                <a:spcPct val="50000"/>
              </a:spcBef>
            </a:pPr>
            <a:r>
              <a:rPr lang="en-US"/>
              <a:t>	d. none of the above</a:t>
            </a:r>
          </a:p>
          <a:p>
            <a:pPr>
              <a:spcBef>
                <a:spcPct val="50000"/>
              </a:spcBef>
            </a:pPr>
            <a:endParaRPr lang="en-US"/>
          </a:p>
        </p:txBody>
      </p:sp>
    </p:spTree>
    <p:extLst>
      <p:ext uri="{BB962C8B-B14F-4D97-AF65-F5344CB8AC3E}">
        <p14:creationId xmlns:p14="http://schemas.microsoft.com/office/powerpoint/2010/main" val="3746393568"/>
      </p:ext>
    </p:extLst>
  </p:cSld>
  <p:clrMapOvr>
    <a:masterClrMapping/>
  </p:clrMapOvr>
  <p:transition spd="med">
    <p:push dir="d"/>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cstate="print"/>
          <a:srcRect/>
          <a:stretch>
            <a:fillRect/>
          </a:stretch>
        </p:blipFill>
        <p:spPr bwMode="auto">
          <a:xfrm>
            <a:off x="5257800" y="152400"/>
            <a:ext cx="1371600" cy="820738"/>
          </a:xfrm>
          <a:prstGeom prst="rect">
            <a:avLst/>
          </a:prstGeom>
          <a:solidFill>
            <a:schemeClr val="tx2"/>
          </a:solidFill>
          <a:ln w="9525">
            <a:solidFill>
              <a:schemeClr val="bg1"/>
            </a:solidFill>
            <a:miter lim="800000"/>
            <a:headEnd/>
            <a:tailEnd/>
          </a:ln>
        </p:spPr>
      </p:pic>
      <p:sp>
        <p:nvSpPr>
          <p:cNvPr id="66563" name="Text Box 3"/>
          <p:cNvSpPr txBox="1">
            <a:spLocks noChangeArrowheads="1"/>
          </p:cNvSpPr>
          <p:nvPr/>
        </p:nvSpPr>
        <p:spPr bwMode="auto">
          <a:xfrm>
            <a:off x="5410200" y="228600"/>
            <a:ext cx="1143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36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Quiz</a:t>
            </a:r>
          </a:p>
        </p:txBody>
      </p:sp>
      <p:sp>
        <p:nvSpPr>
          <p:cNvPr id="32772" name="Rectangle 4"/>
          <p:cNvSpPr>
            <a:spLocks noChangeArrowheads="1"/>
          </p:cNvSpPr>
          <p:nvPr/>
        </p:nvSpPr>
        <p:spPr bwMode="auto">
          <a:xfrm>
            <a:off x="1828800" y="1066800"/>
            <a:ext cx="8534400" cy="5334000"/>
          </a:xfrm>
          <a:prstGeom prst="rect">
            <a:avLst/>
          </a:prstGeom>
          <a:solidFill>
            <a:srgbClr val="FFFF99"/>
          </a:solidFill>
          <a:ln w="9525">
            <a:solidFill>
              <a:schemeClr val="tx1"/>
            </a:solidFill>
            <a:miter lim="800000"/>
            <a:headEnd/>
            <a:tailEnd/>
          </a:ln>
          <a:effectLst/>
        </p:spPr>
        <p:txBody>
          <a:bodyPr wrap="none" anchor="ctr"/>
          <a:lstStyle/>
          <a:p>
            <a:endParaRPr lang="en-US"/>
          </a:p>
        </p:txBody>
      </p:sp>
      <p:sp>
        <p:nvSpPr>
          <p:cNvPr id="32773" name="Text Box 5"/>
          <p:cNvSpPr txBox="1">
            <a:spLocks noChangeArrowheads="1"/>
          </p:cNvSpPr>
          <p:nvPr/>
        </p:nvSpPr>
        <p:spPr bwMode="auto">
          <a:xfrm>
            <a:off x="2438400" y="1905000"/>
            <a:ext cx="7467600" cy="2446824"/>
          </a:xfrm>
          <a:prstGeom prst="rect">
            <a:avLst/>
          </a:prstGeom>
          <a:noFill/>
          <a:ln w="9525">
            <a:noFill/>
            <a:miter lim="800000"/>
            <a:headEnd/>
            <a:tailEnd/>
          </a:ln>
          <a:effectLst/>
        </p:spPr>
        <p:txBody>
          <a:bodyPr>
            <a:spAutoFit/>
          </a:bodyPr>
          <a:lstStyle/>
          <a:p>
            <a:pPr>
              <a:spcBef>
                <a:spcPct val="50000"/>
              </a:spcBef>
            </a:pPr>
            <a:r>
              <a:rPr lang="en-US"/>
              <a:t>2. For a CS amplifier, the gate-drain capacitance affects the</a:t>
            </a:r>
          </a:p>
          <a:p>
            <a:pPr>
              <a:spcBef>
                <a:spcPct val="50000"/>
              </a:spcBef>
            </a:pPr>
            <a:r>
              <a:rPr lang="en-US"/>
              <a:t>	a. low-frequency response</a:t>
            </a:r>
            <a:endParaRPr lang="en-US" baseline="30000"/>
          </a:p>
          <a:p>
            <a:pPr>
              <a:spcBef>
                <a:spcPct val="50000"/>
              </a:spcBef>
            </a:pPr>
            <a:r>
              <a:rPr lang="en-US"/>
              <a:t>	b. high-frequency response</a:t>
            </a:r>
          </a:p>
          <a:p>
            <a:pPr>
              <a:spcBef>
                <a:spcPct val="50000"/>
              </a:spcBef>
            </a:pPr>
            <a:r>
              <a:rPr lang="en-US"/>
              <a:t>	c. both of the above</a:t>
            </a:r>
          </a:p>
          <a:p>
            <a:pPr>
              <a:spcBef>
                <a:spcPct val="50000"/>
              </a:spcBef>
            </a:pPr>
            <a:r>
              <a:rPr lang="en-US"/>
              <a:t>	d. none of the above</a:t>
            </a:r>
          </a:p>
          <a:p>
            <a:pPr>
              <a:spcBef>
                <a:spcPct val="50000"/>
              </a:spcBef>
            </a:pPr>
            <a:endParaRPr lang="en-US"/>
          </a:p>
        </p:txBody>
      </p:sp>
    </p:spTree>
    <p:extLst>
      <p:ext uri="{BB962C8B-B14F-4D97-AF65-F5344CB8AC3E}">
        <p14:creationId xmlns:p14="http://schemas.microsoft.com/office/powerpoint/2010/main" val="40311364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3" cstate="print"/>
          <a:srcRect/>
          <a:stretch>
            <a:fillRect/>
          </a:stretch>
        </p:blipFill>
        <p:spPr bwMode="auto">
          <a:xfrm>
            <a:off x="5257800" y="152400"/>
            <a:ext cx="1371600" cy="820738"/>
          </a:xfrm>
          <a:prstGeom prst="rect">
            <a:avLst/>
          </a:prstGeom>
          <a:solidFill>
            <a:schemeClr val="tx2"/>
          </a:solidFill>
          <a:ln w="9525">
            <a:solidFill>
              <a:schemeClr val="bg1"/>
            </a:solidFill>
            <a:miter lim="800000"/>
            <a:headEnd/>
            <a:tailEnd/>
          </a:ln>
        </p:spPr>
      </p:pic>
      <p:sp>
        <p:nvSpPr>
          <p:cNvPr id="72707" name="Text Box 3"/>
          <p:cNvSpPr txBox="1">
            <a:spLocks noChangeArrowheads="1"/>
          </p:cNvSpPr>
          <p:nvPr/>
        </p:nvSpPr>
        <p:spPr bwMode="auto">
          <a:xfrm>
            <a:off x="5410200" y="228600"/>
            <a:ext cx="1143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36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Quiz</a:t>
            </a:r>
          </a:p>
        </p:txBody>
      </p:sp>
      <p:sp>
        <p:nvSpPr>
          <p:cNvPr id="33796" name="Rectangle 4"/>
          <p:cNvSpPr>
            <a:spLocks noChangeArrowheads="1"/>
          </p:cNvSpPr>
          <p:nvPr/>
        </p:nvSpPr>
        <p:spPr bwMode="auto">
          <a:xfrm>
            <a:off x="1828800" y="1066800"/>
            <a:ext cx="8534400" cy="5334000"/>
          </a:xfrm>
          <a:prstGeom prst="rect">
            <a:avLst/>
          </a:prstGeom>
          <a:solidFill>
            <a:srgbClr val="FFFF99"/>
          </a:solidFill>
          <a:ln w="9525">
            <a:solidFill>
              <a:schemeClr val="tx1"/>
            </a:solidFill>
            <a:miter lim="800000"/>
            <a:headEnd/>
            <a:tailEnd/>
          </a:ln>
          <a:effectLst/>
        </p:spPr>
        <p:txBody>
          <a:bodyPr wrap="none" anchor="ctr"/>
          <a:lstStyle/>
          <a:p>
            <a:endParaRPr lang="en-US"/>
          </a:p>
        </p:txBody>
      </p:sp>
      <p:sp>
        <p:nvSpPr>
          <p:cNvPr id="33797" name="Text Box 5"/>
          <p:cNvSpPr txBox="1">
            <a:spLocks noChangeArrowheads="1"/>
          </p:cNvSpPr>
          <p:nvPr/>
        </p:nvSpPr>
        <p:spPr bwMode="auto">
          <a:xfrm>
            <a:off x="2438400" y="1905001"/>
            <a:ext cx="7696200" cy="2723823"/>
          </a:xfrm>
          <a:prstGeom prst="rect">
            <a:avLst/>
          </a:prstGeom>
          <a:noFill/>
          <a:ln w="9525">
            <a:noFill/>
            <a:miter lim="800000"/>
            <a:headEnd/>
            <a:tailEnd/>
          </a:ln>
          <a:effectLst/>
        </p:spPr>
        <p:txBody>
          <a:bodyPr>
            <a:spAutoFit/>
          </a:bodyPr>
          <a:lstStyle/>
          <a:p>
            <a:pPr>
              <a:spcBef>
                <a:spcPct val="50000"/>
              </a:spcBef>
            </a:pPr>
            <a:r>
              <a:rPr lang="en-US"/>
              <a:t>3. For an inverting amplifier, the Miller effect causes the equivalent capacitance to ground to appear</a:t>
            </a:r>
          </a:p>
          <a:p>
            <a:pPr>
              <a:spcBef>
                <a:spcPct val="50000"/>
              </a:spcBef>
            </a:pPr>
            <a:r>
              <a:rPr lang="en-US"/>
              <a:t>	a. smaller for both </a:t>
            </a:r>
            <a:r>
              <a:rPr lang="en-US" i="1"/>
              <a:t>C</a:t>
            </a:r>
            <a:r>
              <a:rPr lang="en-US" i="1" baseline="-25000"/>
              <a:t>in</a:t>
            </a:r>
            <a:r>
              <a:rPr lang="en-US"/>
              <a:t> and </a:t>
            </a:r>
            <a:r>
              <a:rPr lang="en-US" i="1"/>
              <a:t>C</a:t>
            </a:r>
            <a:r>
              <a:rPr lang="en-US" i="1" baseline="-25000"/>
              <a:t>out</a:t>
            </a:r>
            <a:endParaRPr lang="en-US" baseline="30000"/>
          </a:p>
          <a:p>
            <a:pPr>
              <a:spcBef>
                <a:spcPct val="50000"/>
              </a:spcBef>
            </a:pPr>
            <a:r>
              <a:rPr lang="en-US"/>
              <a:t>	b. smaller for </a:t>
            </a:r>
            <a:r>
              <a:rPr lang="en-US" i="1"/>
              <a:t>C</a:t>
            </a:r>
            <a:r>
              <a:rPr lang="en-US" i="1" baseline="-25000"/>
              <a:t>in</a:t>
            </a:r>
            <a:r>
              <a:rPr lang="en-US"/>
              <a:t> and larger for </a:t>
            </a:r>
            <a:r>
              <a:rPr lang="en-US" i="1"/>
              <a:t>C</a:t>
            </a:r>
            <a:r>
              <a:rPr lang="en-US" i="1" baseline="-25000"/>
              <a:t>out</a:t>
            </a:r>
            <a:r>
              <a:rPr lang="en-US" i="1"/>
              <a:t> </a:t>
            </a:r>
            <a:endParaRPr lang="en-US"/>
          </a:p>
          <a:p>
            <a:pPr>
              <a:spcBef>
                <a:spcPct val="50000"/>
              </a:spcBef>
            </a:pPr>
            <a:r>
              <a:rPr lang="en-US"/>
              <a:t>	c. larger for </a:t>
            </a:r>
            <a:r>
              <a:rPr lang="en-US" i="1"/>
              <a:t>C</a:t>
            </a:r>
            <a:r>
              <a:rPr lang="en-US" i="1" baseline="-25000"/>
              <a:t>in</a:t>
            </a:r>
            <a:r>
              <a:rPr lang="en-US"/>
              <a:t> and smaller for </a:t>
            </a:r>
            <a:r>
              <a:rPr lang="en-US" i="1"/>
              <a:t>C</a:t>
            </a:r>
            <a:r>
              <a:rPr lang="en-US" i="1" baseline="-25000"/>
              <a:t>out</a:t>
            </a:r>
            <a:r>
              <a:rPr lang="en-US"/>
              <a:t> </a:t>
            </a:r>
          </a:p>
          <a:p>
            <a:pPr>
              <a:spcBef>
                <a:spcPct val="50000"/>
              </a:spcBef>
            </a:pPr>
            <a:r>
              <a:rPr lang="en-US"/>
              <a:t>	d. larger for both </a:t>
            </a:r>
            <a:r>
              <a:rPr lang="en-US" i="1"/>
              <a:t>C</a:t>
            </a:r>
            <a:r>
              <a:rPr lang="en-US" i="1" baseline="-25000"/>
              <a:t>in</a:t>
            </a:r>
            <a:r>
              <a:rPr lang="en-US"/>
              <a:t> and </a:t>
            </a:r>
            <a:r>
              <a:rPr lang="en-US" i="1"/>
              <a:t>C</a:t>
            </a:r>
            <a:r>
              <a:rPr lang="en-US" i="1" baseline="-25000"/>
              <a:t>out</a:t>
            </a:r>
            <a:endParaRPr lang="en-US"/>
          </a:p>
          <a:p>
            <a:pPr>
              <a:spcBef>
                <a:spcPct val="50000"/>
              </a:spcBef>
            </a:pPr>
            <a:r>
              <a:rPr lang="en-US"/>
              <a:t>		</a:t>
            </a:r>
          </a:p>
        </p:txBody>
      </p:sp>
    </p:spTree>
    <p:extLst>
      <p:ext uri="{BB962C8B-B14F-4D97-AF65-F5344CB8AC3E}">
        <p14:creationId xmlns:p14="http://schemas.microsoft.com/office/powerpoint/2010/main" val="392290715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4" cstate="print"/>
          <a:srcRect/>
          <a:stretch>
            <a:fillRect/>
          </a:stretch>
        </p:blipFill>
        <p:spPr bwMode="auto">
          <a:xfrm>
            <a:off x="5257800" y="152400"/>
            <a:ext cx="1371600" cy="820738"/>
          </a:xfrm>
          <a:prstGeom prst="rect">
            <a:avLst/>
          </a:prstGeom>
          <a:solidFill>
            <a:schemeClr val="tx2"/>
          </a:solidFill>
          <a:ln w="9525">
            <a:solidFill>
              <a:schemeClr val="bg1"/>
            </a:solidFill>
            <a:miter lim="800000"/>
            <a:headEnd/>
            <a:tailEnd/>
          </a:ln>
        </p:spPr>
      </p:pic>
      <p:sp>
        <p:nvSpPr>
          <p:cNvPr id="80899" name="Text Box 3"/>
          <p:cNvSpPr txBox="1">
            <a:spLocks noChangeArrowheads="1"/>
          </p:cNvSpPr>
          <p:nvPr/>
        </p:nvSpPr>
        <p:spPr bwMode="auto">
          <a:xfrm>
            <a:off x="5410200" y="228600"/>
            <a:ext cx="1143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36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Quiz</a:t>
            </a:r>
          </a:p>
        </p:txBody>
      </p:sp>
      <p:sp>
        <p:nvSpPr>
          <p:cNvPr id="34820" name="Rectangle 4"/>
          <p:cNvSpPr>
            <a:spLocks noChangeArrowheads="1"/>
          </p:cNvSpPr>
          <p:nvPr/>
        </p:nvSpPr>
        <p:spPr bwMode="auto">
          <a:xfrm>
            <a:off x="1828800" y="1066800"/>
            <a:ext cx="8534400" cy="5334000"/>
          </a:xfrm>
          <a:prstGeom prst="rect">
            <a:avLst/>
          </a:prstGeom>
          <a:solidFill>
            <a:srgbClr val="FFFF99"/>
          </a:solidFill>
          <a:ln w="9525">
            <a:solidFill>
              <a:schemeClr val="tx1"/>
            </a:solidFill>
            <a:miter lim="800000"/>
            <a:headEnd/>
            <a:tailEnd/>
          </a:ln>
          <a:effectLst/>
        </p:spPr>
        <p:txBody>
          <a:bodyPr wrap="none" anchor="ctr"/>
          <a:lstStyle/>
          <a:p>
            <a:endParaRPr lang="en-US"/>
          </a:p>
        </p:txBody>
      </p:sp>
      <p:sp>
        <p:nvSpPr>
          <p:cNvPr id="34821" name="Text Box 5"/>
          <p:cNvSpPr txBox="1">
            <a:spLocks noChangeArrowheads="1"/>
          </p:cNvSpPr>
          <p:nvPr/>
        </p:nvSpPr>
        <p:spPr bwMode="auto">
          <a:xfrm>
            <a:off x="2438400" y="1905001"/>
            <a:ext cx="7696200" cy="3139321"/>
          </a:xfrm>
          <a:prstGeom prst="rect">
            <a:avLst/>
          </a:prstGeom>
          <a:noFill/>
          <a:ln w="9525">
            <a:noFill/>
            <a:miter lim="800000"/>
            <a:headEnd/>
            <a:tailEnd/>
          </a:ln>
          <a:effectLst/>
        </p:spPr>
        <p:txBody>
          <a:bodyPr>
            <a:spAutoFit/>
          </a:bodyPr>
          <a:lstStyle/>
          <a:p>
            <a:pPr>
              <a:spcBef>
                <a:spcPct val="50000"/>
              </a:spcBef>
            </a:pPr>
            <a:r>
              <a:rPr lang="en-US"/>
              <a:t>4. For the CE amplifier shown, the output low-frequency response is determined by </a:t>
            </a:r>
          </a:p>
          <a:p>
            <a:pPr>
              <a:spcBef>
                <a:spcPct val="50000"/>
              </a:spcBef>
            </a:pPr>
            <a:r>
              <a:rPr lang="en-US"/>
              <a:t>	a. (</a:t>
            </a:r>
            <a:r>
              <a:rPr lang="en-US" i="1"/>
              <a:t>R</a:t>
            </a:r>
            <a:r>
              <a:rPr lang="en-US" i="1" baseline="-25000"/>
              <a:t>C</a:t>
            </a:r>
            <a:r>
              <a:rPr lang="en-US"/>
              <a:t>||</a:t>
            </a:r>
            <a:r>
              <a:rPr lang="en-US" i="1"/>
              <a:t>R</a:t>
            </a:r>
            <a:r>
              <a:rPr lang="en-US" i="1" baseline="-25000"/>
              <a:t>L</a:t>
            </a:r>
            <a:r>
              <a:rPr lang="en-US"/>
              <a:t>) </a:t>
            </a:r>
            <a:r>
              <a:rPr lang="en-US" i="1"/>
              <a:t>C</a:t>
            </a:r>
            <a:r>
              <a:rPr lang="en-US" baseline="-25000"/>
              <a:t>3</a:t>
            </a:r>
          </a:p>
          <a:p>
            <a:pPr>
              <a:spcBef>
                <a:spcPct val="50000"/>
              </a:spcBef>
            </a:pPr>
            <a:r>
              <a:rPr lang="en-US"/>
              <a:t>	b. (</a:t>
            </a:r>
            <a:r>
              <a:rPr lang="en-US" i="1"/>
              <a:t>R</a:t>
            </a:r>
            <a:r>
              <a:rPr lang="en-US" i="1" baseline="-25000"/>
              <a:t>C</a:t>
            </a:r>
            <a:r>
              <a:rPr lang="en-US"/>
              <a:t>||</a:t>
            </a:r>
            <a:r>
              <a:rPr lang="en-US" i="1"/>
              <a:t>R</a:t>
            </a:r>
            <a:r>
              <a:rPr lang="en-US" i="1" baseline="-25000"/>
              <a:t>L</a:t>
            </a:r>
            <a:r>
              <a:rPr lang="en-US"/>
              <a:t>) + </a:t>
            </a:r>
            <a:r>
              <a:rPr lang="en-US" i="1"/>
              <a:t>C</a:t>
            </a:r>
            <a:r>
              <a:rPr lang="en-US" baseline="-25000"/>
              <a:t>3</a:t>
            </a:r>
          </a:p>
          <a:p>
            <a:pPr>
              <a:spcBef>
                <a:spcPct val="50000"/>
              </a:spcBef>
            </a:pPr>
            <a:r>
              <a:rPr lang="en-US"/>
              <a:t>	c. (</a:t>
            </a:r>
            <a:r>
              <a:rPr lang="en-US" i="1"/>
              <a:t>R</a:t>
            </a:r>
            <a:r>
              <a:rPr lang="en-US" i="1" baseline="-25000"/>
              <a:t>C</a:t>
            </a:r>
            <a:r>
              <a:rPr lang="en-US"/>
              <a:t>+</a:t>
            </a:r>
            <a:r>
              <a:rPr lang="en-US" i="1"/>
              <a:t>R</a:t>
            </a:r>
            <a:r>
              <a:rPr lang="en-US" i="1" baseline="-25000"/>
              <a:t>L</a:t>
            </a:r>
            <a:r>
              <a:rPr lang="en-US"/>
              <a:t>) </a:t>
            </a:r>
            <a:r>
              <a:rPr lang="en-US" i="1"/>
              <a:t>C</a:t>
            </a:r>
            <a:r>
              <a:rPr lang="en-US" baseline="-25000"/>
              <a:t>3</a:t>
            </a:r>
          </a:p>
          <a:p>
            <a:pPr>
              <a:spcBef>
                <a:spcPct val="50000"/>
              </a:spcBef>
            </a:pPr>
            <a:r>
              <a:rPr lang="en-US"/>
              <a:t>	d. (</a:t>
            </a:r>
            <a:r>
              <a:rPr lang="en-US" i="1"/>
              <a:t>R</a:t>
            </a:r>
            <a:r>
              <a:rPr lang="en-US" i="1" baseline="-25000"/>
              <a:t>C</a:t>
            </a:r>
            <a:r>
              <a:rPr lang="en-US"/>
              <a:t>+</a:t>
            </a:r>
            <a:r>
              <a:rPr lang="en-US" i="1"/>
              <a:t>R</a:t>
            </a:r>
            <a:r>
              <a:rPr lang="en-US" i="1" baseline="-25000"/>
              <a:t>L</a:t>
            </a:r>
            <a:r>
              <a:rPr lang="en-US"/>
              <a:t>) + </a:t>
            </a:r>
            <a:r>
              <a:rPr lang="en-US" i="1"/>
              <a:t>C</a:t>
            </a:r>
            <a:r>
              <a:rPr lang="en-US" baseline="-25000"/>
              <a:t>3</a:t>
            </a:r>
          </a:p>
          <a:p>
            <a:pPr>
              <a:spcBef>
                <a:spcPct val="50000"/>
              </a:spcBef>
            </a:pPr>
            <a:endParaRPr lang="en-US"/>
          </a:p>
          <a:p>
            <a:pPr>
              <a:spcBef>
                <a:spcPct val="50000"/>
              </a:spcBef>
            </a:pPr>
            <a:r>
              <a:rPr lang="en-US"/>
              <a:t>		</a:t>
            </a:r>
          </a:p>
        </p:txBody>
      </p:sp>
      <p:sp>
        <p:nvSpPr>
          <p:cNvPr id="34822" name="Rectangle 6"/>
          <p:cNvSpPr>
            <a:spLocks noChangeArrowheads="1"/>
          </p:cNvSpPr>
          <p:nvPr/>
        </p:nvSpPr>
        <p:spPr bwMode="auto">
          <a:xfrm>
            <a:off x="6019800" y="2819400"/>
            <a:ext cx="3733800" cy="3124200"/>
          </a:xfrm>
          <a:prstGeom prst="rect">
            <a:avLst/>
          </a:prstGeom>
          <a:solidFill>
            <a:schemeClr val="bg1"/>
          </a:solidFill>
          <a:ln w="9525">
            <a:solidFill>
              <a:schemeClr val="tx1"/>
            </a:solidFill>
            <a:miter lim="800000"/>
            <a:headEnd/>
            <a:tailEnd/>
          </a:ln>
          <a:effectLst/>
        </p:spPr>
        <p:txBody>
          <a:bodyPr wrap="none" anchor="ctr"/>
          <a:lstStyle/>
          <a:p>
            <a:endParaRPr lang="en-US"/>
          </a:p>
        </p:txBody>
      </p:sp>
      <p:graphicFrame>
        <p:nvGraphicFramePr>
          <p:cNvPr id="34823" name="Object 7"/>
          <p:cNvGraphicFramePr>
            <a:graphicFrameLocks noChangeAspect="1"/>
          </p:cNvGraphicFramePr>
          <p:nvPr/>
        </p:nvGraphicFramePr>
        <p:xfrm>
          <a:off x="6056314" y="3094039"/>
          <a:ext cx="3451225" cy="2751137"/>
        </p:xfrm>
        <a:graphic>
          <a:graphicData uri="http://schemas.openxmlformats.org/presentationml/2006/ole">
            <mc:AlternateContent xmlns:mc="http://schemas.openxmlformats.org/markup-compatibility/2006">
              <mc:Choice xmlns:v="urn:schemas-microsoft-com:vml" Requires="v">
                <p:oleObj spid="_x0000_s52308" name="CorelDRAW" r:id="rId5" imgW="2323800" imgH="1852920" progId="">
                  <p:embed/>
                </p:oleObj>
              </mc:Choice>
              <mc:Fallback>
                <p:oleObj name="CorelDRAW" r:id="rId5" imgW="2323800" imgH="185292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6314" y="3094039"/>
                        <a:ext cx="3451225" cy="275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3195856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4" cstate="print"/>
          <a:srcRect/>
          <a:stretch>
            <a:fillRect/>
          </a:stretch>
        </p:blipFill>
        <p:spPr bwMode="auto">
          <a:xfrm>
            <a:off x="5257800" y="152400"/>
            <a:ext cx="1371600" cy="820738"/>
          </a:xfrm>
          <a:prstGeom prst="rect">
            <a:avLst/>
          </a:prstGeom>
          <a:solidFill>
            <a:schemeClr val="tx2"/>
          </a:solidFill>
          <a:ln w="9525">
            <a:solidFill>
              <a:schemeClr val="bg1"/>
            </a:solidFill>
            <a:miter lim="800000"/>
            <a:headEnd/>
            <a:tailEnd/>
          </a:ln>
        </p:spPr>
      </p:pic>
      <p:sp>
        <p:nvSpPr>
          <p:cNvPr id="87043" name="Text Box 3"/>
          <p:cNvSpPr txBox="1">
            <a:spLocks noChangeArrowheads="1"/>
          </p:cNvSpPr>
          <p:nvPr/>
        </p:nvSpPr>
        <p:spPr bwMode="auto">
          <a:xfrm>
            <a:off x="5410200" y="228600"/>
            <a:ext cx="1143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36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Quiz</a:t>
            </a:r>
          </a:p>
        </p:txBody>
      </p:sp>
      <p:sp>
        <p:nvSpPr>
          <p:cNvPr id="35844" name="Rectangle 4"/>
          <p:cNvSpPr>
            <a:spLocks noChangeArrowheads="1"/>
          </p:cNvSpPr>
          <p:nvPr/>
        </p:nvSpPr>
        <p:spPr bwMode="auto">
          <a:xfrm>
            <a:off x="1828800" y="1066800"/>
            <a:ext cx="8534400" cy="5334000"/>
          </a:xfrm>
          <a:prstGeom prst="rect">
            <a:avLst/>
          </a:prstGeom>
          <a:solidFill>
            <a:srgbClr val="FFFF99"/>
          </a:solidFill>
          <a:ln w="9525">
            <a:solidFill>
              <a:schemeClr val="tx1"/>
            </a:solidFill>
            <a:miter lim="800000"/>
            <a:headEnd/>
            <a:tailEnd/>
          </a:ln>
          <a:effectLst/>
        </p:spPr>
        <p:txBody>
          <a:bodyPr wrap="none" anchor="ctr"/>
          <a:lstStyle/>
          <a:p>
            <a:endParaRPr lang="en-US"/>
          </a:p>
        </p:txBody>
      </p:sp>
      <p:sp>
        <p:nvSpPr>
          <p:cNvPr id="35845" name="Text Box 5"/>
          <p:cNvSpPr txBox="1">
            <a:spLocks noChangeArrowheads="1"/>
          </p:cNvSpPr>
          <p:nvPr/>
        </p:nvSpPr>
        <p:spPr bwMode="auto">
          <a:xfrm>
            <a:off x="2438400" y="1905001"/>
            <a:ext cx="7696200" cy="3139321"/>
          </a:xfrm>
          <a:prstGeom prst="rect">
            <a:avLst/>
          </a:prstGeom>
          <a:noFill/>
          <a:ln w="9525">
            <a:noFill/>
            <a:miter lim="800000"/>
            <a:headEnd/>
            <a:tailEnd/>
          </a:ln>
          <a:effectLst/>
        </p:spPr>
        <p:txBody>
          <a:bodyPr>
            <a:spAutoFit/>
          </a:bodyPr>
          <a:lstStyle/>
          <a:p>
            <a:pPr>
              <a:spcBef>
                <a:spcPct val="50000"/>
              </a:spcBef>
            </a:pPr>
            <a:r>
              <a:rPr lang="en-US"/>
              <a:t>5. For the CE amplifier shown, the resistor that is </a:t>
            </a:r>
            <a:r>
              <a:rPr lang="en-US" b="1"/>
              <a:t>not</a:t>
            </a:r>
            <a:r>
              <a:rPr lang="en-US"/>
              <a:t> part of the </a:t>
            </a:r>
            <a:r>
              <a:rPr lang="en-US" i="1"/>
              <a:t>RC</a:t>
            </a:r>
            <a:r>
              <a:rPr lang="en-US"/>
              <a:t> charge and discharge path for (</a:t>
            </a:r>
            <a:r>
              <a:rPr lang="en-US" i="1"/>
              <a:t>C</a:t>
            </a:r>
            <a:r>
              <a:rPr lang="en-US" baseline="-25000"/>
              <a:t>2</a:t>
            </a:r>
            <a:r>
              <a:rPr lang="en-US"/>
              <a:t>) is	</a:t>
            </a:r>
          </a:p>
          <a:p>
            <a:pPr>
              <a:spcBef>
                <a:spcPct val="50000"/>
              </a:spcBef>
            </a:pPr>
            <a:r>
              <a:rPr lang="en-US"/>
              <a:t>	a. </a:t>
            </a:r>
            <a:r>
              <a:rPr lang="en-US" i="1"/>
              <a:t>R</a:t>
            </a:r>
            <a:r>
              <a:rPr lang="en-US" baseline="-25000"/>
              <a:t>1</a:t>
            </a:r>
          </a:p>
          <a:p>
            <a:pPr>
              <a:spcBef>
                <a:spcPct val="50000"/>
              </a:spcBef>
            </a:pPr>
            <a:r>
              <a:rPr lang="en-US"/>
              <a:t>	b. </a:t>
            </a:r>
            <a:r>
              <a:rPr lang="en-US" i="1"/>
              <a:t>R</a:t>
            </a:r>
            <a:r>
              <a:rPr lang="en-US" baseline="-25000"/>
              <a:t>2</a:t>
            </a:r>
          </a:p>
          <a:p>
            <a:pPr>
              <a:spcBef>
                <a:spcPct val="50000"/>
              </a:spcBef>
            </a:pPr>
            <a:r>
              <a:rPr lang="en-US"/>
              <a:t>	c. </a:t>
            </a:r>
            <a:r>
              <a:rPr lang="en-US" i="1"/>
              <a:t>R</a:t>
            </a:r>
            <a:r>
              <a:rPr lang="en-US" i="1" baseline="-25000"/>
              <a:t>C</a:t>
            </a:r>
          </a:p>
          <a:p>
            <a:pPr>
              <a:spcBef>
                <a:spcPct val="50000"/>
              </a:spcBef>
            </a:pPr>
            <a:r>
              <a:rPr lang="en-US"/>
              <a:t>	d. </a:t>
            </a:r>
            <a:r>
              <a:rPr lang="en-US" i="1"/>
              <a:t>R</a:t>
            </a:r>
            <a:r>
              <a:rPr lang="en-US" i="1" baseline="-25000"/>
              <a:t>E</a:t>
            </a:r>
          </a:p>
          <a:p>
            <a:pPr>
              <a:spcBef>
                <a:spcPct val="50000"/>
              </a:spcBef>
            </a:pPr>
            <a:endParaRPr lang="en-US"/>
          </a:p>
          <a:p>
            <a:pPr>
              <a:spcBef>
                <a:spcPct val="50000"/>
              </a:spcBef>
            </a:pPr>
            <a:r>
              <a:rPr lang="en-US"/>
              <a:t>		</a:t>
            </a:r>
          </a:p>
        </p:txBody>
      </p:sp>
      <p:sp>
        <p:nvSpPr>
          <p:cNvPr id="35846" name="Rectangle 8"/>
          <p:cNvSpPr>
            <a:spLocks noChangeArrowheads="1"/>
          </p:cNvSpPr>
          <p:nvPr/>
        </p:nvSpPr>
        <p:spPr bwMode="auto">
          <a:xfrm>
            <a:off x="6019800" y="2819400"/>
            <a:ext cx="3733800" cy="3124200"/>
          </a:xfrm>
          <a:prstGeom prst="rect">
            <a:avLst/>
          </a:prstGeom>
          <a:solidFill>
            <a:schemeClr val="bg1"/>
          </a:solidFill>
          <a:ln w="9525">
            <a:solidFill>
              <a:schemeClr val="tx1"/>
            </a:solidFill>
            <a:miter lim="800000"/>
            <a:headEnd/>
            <a:tailEnd/>
          </a:ln>
          <a:effectLst/>
        </p:spPr>
        <p:txBody>
          <a:bodyPr wrap="none" anchor="ctr"/>
          <a:lstStyle/>
          <a:p>
            <a:endParaRPr lang="en-US"/>
          </a:p>
        </p:txBody>
      </p:sp>
      <p:graphicFrame>
        <p:nvGraphicFramePr>
          <p:cNvPr id="35847" name="Object 9"/>
          <p:cNvGraphicFramePr>
            <a:graphicFrameLocks noChangeAspect="1"/>
          </p:cNvGraphicFramePr>
          <p:nvPr/>
        </p:nvGraphicFramePr>
        <p:xfrm>
          <a:off x="6056314" y="3094039"/>
          <a:ext cx="3451225" cy="2751137"/>
        </p:xfrm>
        <a:graphic>
          <a:graphicData uri="http://schemas.openxmlformats.org/presentationml/2006/ole">
            <mc:AlternateContent xmlns:mc="http://schemas.openxmlformats.org/markup-compatibility/2006">
              <mc:Choice xmlns:v="urn:schemas-microsoft-com:vml" Requires="v">
                <p:oleObj spid="_x0000_s53332" name="CorelDRAW" r:id="rId5" imgW="2323800" imgH="1852920" progId="">
                  <p:embed/>
                </p:oleObj>
              </mc:Choice>
              <mc:Fallback>
                <p:oleObj name="CorelDRAW" r:id="rId5" imgW="2323800" imgH="185292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6314" y="3094039"/>
                        <a:ext cx="3451225" cy="2751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9705428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cstate="print"/>
          <a:srcRect/>
          <a:stretch>
            <a:fillRect/>
          </a:stretch>
        </p:blipFill>
        <p:spPr bwMode="auto">
          <a:xfrm>
            <a:off x="5257800" y="152400"/>
            <a:ext cx="1371600" cy="820738"/>
          </a:xfrm>
          <a:prstGeom prst="rect">
            <a:avLst/>
          </a:prstGeom>
          <a:solidFill>
            <a:schemeClr val="tx2"/>
          </a:solidFill>
          <a:ln w="9525">
            <a:solidFill>
              <a:schemeClr val="bg1"/>
            </a:solidFill>
            <a:miter lim="800000"/>
            <a:headEnd/>
            <a:tailEnd/>
          </a:ln>
        </p:spPr>
      </p:pic>
      <p:sp>
        <p:nvSpPr>
          <p:cNvPr id="74755" name="Text Box 3"/>
          <p:cNvSpPr txBox="1">
            <a:spLocks noChangeArrowheads="1"/>
          </p:cNvSpPr>
          <p:nvPr/>
        </p:nvSpPr>
        <p:spPr bwMode="auto">
          <a:xfrm>
            <a:off x="5410200" y="228600"/>
            <a:ext cx="1143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36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Quiz</a:t>
            </a:r>
          </a:p>
        </p:txBody>
      </p:sp>
      <p:sp>
        <p:nvSpPr>
          <p:cNvPr id="36868" name="Rectangle 4"/>
          <p:cNvSpPr>
            <a:spLocks noChangeArrowheads="1"/>
          </p:cNvSpPr>
          <p:nvPr/>
        </p:nvSpPr>
        <p:spPr bwMode="auto">
          <a:xfrm>
            <a:off x="1828800" y="1066800"/>
            <a:ext cx="8534400" cy="5334000"/>
          </a:xfrm>
          <a:prstGeom prst="rect">
            <a:avLst/>
          </a:prstGeom>
          <a:solidFill>
            <a:srgbClr val="FFFF99"/>
          </a:solidFill>
          <a:ln w="9525">
            <a:solidFill>
              <a:schemeClr val="tx1"/>
            </a:solidFill>
            <a:miter lim="800000"/>
            <a:headEnd/>
            <a:tailEnd/>
          </a:ln>
          <a:effectLst/>
        </p:spPr>
        <p:txBody>
          <a:bodyPr wrap="none" anchor="ctr"/>
          <a:lstStyle/>
          <a:p>
            <a:endParaRPr lang="en-US"/>
          </a:p>
        </p:txBody>
      </p:sp>
      <p:sp>
        <p:nvSpPr>
          <p:cNvPr id="36869" name="Text Box 5"/>
          <p:cNvSpPr txBox="1">
            <a:spLocks noChangeArrowheads="1"/>
          </p:cNvSpPr>
          <p:nvPr/>
        </p:nvSpPr>
        <p:spPr bwMode="auto">
          <a:xfrm>
            <a:off x="2438400" y="1905000"/>
            <a:ext cx="7696200" cy="2446824"/>
          </a:xfrm>
          <a:prstGeom prst="rect">
            <a:avLst/>
          </a:prstGeom>
          <a:noFill/>
          <a:ln w="9525">
            <a:noFill/>
            <a:miter lim="800000"/>
            <a:headEnd/>
            <a:tailEnd/>
          </a:ln>
          <a:effectLst/>
        </p:spPr>
        <p:txBody>
          <a:bodyPr>
            <a:spAutoFit/>
          </a:bodyPr>
          <a:lstStyle/>
          <a:p>
            <a:pPr>
              <a:spcBef>
                <a:spcPct val="50000"/>
              </a:spcBef>
            </a:pPr>
            <a:r>
              <a:rPr lang="en-US"/>
              <a:t>6. The decibel is a ratio of two powers; for this reason the measurement unit is</a:t>
            </a:r>
          </a:p>
          <a:p>
            <a:pPr>
              <a:spcBef>
                <a:spcPct val="50000"/>
              </a:spcBef>
            </a:pPr>
            <a:r>
              <a:rPr lang="en-US"/>
              <a:t>	a. the volt</a:t>
            </a:r>
            <a:endParaRPr lang="en-US" baseline="30000"/>
          </a:p>
          <a:p>
            <a:pPr>
              <a:spcBef>
                <a:spcPct val="50000"/>
              </a:spcBef>
            </a:pPr>
            <a:r>
              <a:rPr lang="en-US"/>
              <a:t>	b. the watt</a:t>
            </a:r>
          </a:p>
          <a:p>
            <a:pPr>
              <a:spcBef>
                <a:spcPct val="50000"/>
              </a:spcBef>
            </a:pPr>
            <a:r>
              <a:rPr lang="en-US"/>
              <a:t>	c. the volt-amp</a:t>
            </a:r>
          </a:p>
          <a:p>
            <a:pPr>
              <a:spcBef>
                <a:spcPct val="50000"/>
              </a:spcBef>
            </a:pPr>
            <a:r>
              <a:rPr lang="en-US"/>
              <a:t>	d. dimensionless</a:t>
            </a:r>
          </a:p>
          <a:p>
            <a:pPr>
              <a:spcBef>
                <a:spcPct val="50000"/>
              </a:spcBef>
            </a:pPr>
            <a:r>
              <a:rPr lang="en-US"/>
              <a:t>		</a:t>
            </a:r>
          </a:p>
        </p:txBody>
      </p:sp>
    </p:spTree>
    <p:extLst>
      <p:ext uri="{BB962C8B-B14F-4D97-AF65-F5344CB8AC3E}">
        <p14:creationId xmlns:p14="http://schemas.microsoft.com/office/powerpoint/2010/main" val="168119898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3" cstate="print"/>
          <a:srcRect/>
          <a:stretch>
            <a:fillRect/>
          </a:stretch>
        </p:blipFill>
        <p:spPr bwMode="auto">
          <a:xfrm>
            <a:off x="5257800" y="152400"/>
            <a:ext cx="1371600" cy="820738"/>
          </a:xfrm>
          <a:prstGeom prst="rect">
            <a:avLst/>
          </a:prstGeom>
          <a:solidFill>
            <a:schemeClr val="tx2"/>
          </a:solidFill>
          <a:ln w="9525">
            <a:solidFill>
              <a:schemeClr val="bg1"/>
            </a:solidFill>
            <a:miter lim="800000"/>
            <a:headEnd/>
            <a:tailEnd/>
          </a:ln>
        </p:spPr>
      </p:pic>
      <p:sp>
        <p:nvSpPr>
          <p:cNvPr id="76803" name="Text Box 3"/>
          <p:cNvSpPr txBox="1">
            <a:spLocks noChangeArrowheads="1"/>
          </p:cNvSpPr>
          <p:nvPr/>
        </p:nvSpPr>
        <p:spPr bwMode="auto">
          <a:xfrm>
            <a:off x="5410200" y="228600"/>
            <a:ext cx="1143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36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Quiz</a:t>
            </a:r>
          </a:p>
        </p:txBody>
      </p:sp>
      <p:sp>
        <p:nvSpPr>
          <p:cNvPr id="37892" name="Rectangle 4"/>
          <p:cNvSpPr>
            <a:spLocks noChangeArrowheads="1"/>
          </p:cNvSpPr>
          <p:nvPr/>
        </p:nvSpPr>
        <p:spPr bwMode="auto">
          <a:xfrm>
            <a:off x="1828800" y="1066800"/>
            <a:ext cx="8534400" cy="5334000"/>
          </a:xfrm>
          <a:prstGeom prst="rect">
            <a:avLst/>
          </a:prstGeom>
          <a:solidFill>
            <a:srgbClr val="FFFF99"/>
          </a:solidFill>
          <a:ln w="9525">
            <a:solidFill>
              <a:schemeClr val="tx1"/>
            </a:solidFill>
            <a:miter lim="800000"/>
            <a:headEnd/>
            <a:tailEnd/>
          </a:ln>
          <a:effectLst/>
        </p:spPr>
        <p:txBody>
          <a:bodyPr wrap="none" anchor="ctr"/>
          <a:lstStyle/>
          <a:p>
            <a:endParaRPr lang="en-US"/>
          </a:p>
        </p:txBody>
      </p:sp>
      <p:sp>
        <p:nvSpPr>
          <p:cNvPr id="37893" name="Text Box 5"/>
          <p:cNvSpPr txBox="1">
            <a:spLocks noChangeArrowheads="1"/>
          </p:cNvSpPr>
          <p:nvPr/>
        </p:nvSpPr>
        <p:spPr bwMode="auto">
          <a:xfrm>
            <a:off x="2438400" y="1905001"/>
            <a:ext cx="7696200" cy="2723823"/>
          </a:xfrm>
          <a:prstGeom prst="rect">
            <a:avLst/>
          </a:prstGeom>
          <a:noFill/>
          <a:ln w="9525">
            <a:noFill/>
            <a:miter lim="800000"/>
            <a:headEnd/>
            <a:tailEnd/>
          </a:ln>
          <a:effectLst/>
        </p:spPr>
        <p:txBody>
          <a:bodyPr>
            <a:spAutoFit/>
          </a:bodyPr>
          <a:lstStyle/>
          <a:p>
            <a:pPr>
              <a:spcBef>
                <a:spcPct val="50000"/>
              </a:spcBef>
            </a:pPr>
            <a:r>
              <a:rPr lang="en-US"/>
              <a:t>7. At the cutoff frequency for an amplifier, the power output compared to the midband power output is</a:t>
            </a:r>
          </a:p>
          <a:p>
            <a:pPr>
              <a:spcBef>
                <a:spcPct val="50000"/>
              </a:spcBef>
            </a:pPr>
            <a:r>
              <a:rPr lang="en-US"/>
              <a:t>	a. </a:t>
            </a:r>
            <a:r>
              <a:rPr lang="en-US">
                <a:latin typeface="Symbol" pitchFamily="18" charset="2"/>
              </a:rPr>
              <a:t>-</a:t>
            </a:r>
            <a:r>
              <a:rPr lang="en-US"/>
              <a:t>2 dB</a:t>
            </a:r>
            <a:endParaRPr lang="en-US" i="1" baseline="-25000"/>
          </a:p>
          <a:p>
            <a:pPr>
              <a:spcBef>
                <a:spcPct val="50000"/>
              </a:spcBef>
            </a:pPr>
            <a:r>
              <a:rPr lang="en-US"/>
              <a:t>	b. </a:t>
            </a:r>
            <a:r>
              <a:rPr lang="en-US">
                <a:latin typeface="Symbol" pitchFamily="18" charset="2"/>
              </a:rPr>
              <a:t>-</a:t>
            </a:r>
            <a:r>
              <a:rPr lang="en-US"/>
              <a:t>3 dB</a:t>
            </a:r>
            <a:endParaRPr lang="en-US" i="1" baseline="-25000"/>
          </a:p>
          <a:p>
            <a:pPr>
              <a:spcBef>
                <a:spcPct val="50000"/>
              </a:spcBef>
            </a:pPr>
            <a:r>
              <a:rPr lang="en-US"/>
              <a:t>	c. +2 dB</a:t>
            </a:r>
          </a:p>
          <a:p>
            <a:pPr>
              <a:spcBef>
                <a:spcPct val="50000"/>
              </a:spcBef>
            </a:pPr>
            <a:r>
              <a:rPr lang="en-US"/>
              <a:t>	d. +3 dB</a:t>
            </a:r>
          </a:p>
          <a:p>
            <a:pPr>
              <a:spcBef>
                <a:spcPct val="50000"/>
              </a:spcBef>
            </a:pPr>
            <a:r>
              <a:rPr lang="en-US"/>
              <a:t>		</a:t>
            </a:r>
          </a:p>
        </p:txBody>
      </p:sp>
    </p:spTree>
    <p:extLst>
      <p:ext uri="{BB962C8B-B14F-4D97-AF65-F5344CB8AC3E}">
        <p14:creationId xmlns:p14="http://schemas.microsoft.com/office/powerpoint/2010/main" val="32756998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3" cstate="print"/>
          <a:srcRect/>
          <a:stretch>
            <a:fillRect/>
          </a:stretch>
        </p:blipFill>
        <p:spPr bwMode="auto">
          <a:xfrm>
            <a:off x="5257800" y="152400"/>
            <a:ext cx="1371600" cy="820738"/>
          </a:xfrm>
          <a:prstGeom prst="rect">
            <a:avLst/>
          </a:prstGeom>
          <a:solidFill>
            <a:schemeClr val="tx2"/>
          </a:solidFill>
          <a:ln w="9525">
            <a:solidFill>
              <a:schemeClr val="bg1"/>
            </a:solidFill>
            <a:miter lim="800000"/>
            <a:headEnd/>
            <a:tailEnd/>
          </a:ln>
        </p:spPr>
      </p:pic>
      <p:sp>
        <p:nvSpPr>
          <p:cNvPr id="78851" name="Text Box 3"/>
          <p:cNvSpPr txBox="1">
            <a:spLocks noChangeArrowheads="1"/>
          </p:cNvSpPr>
          <p:nvPr/>
        </p:nvSpPr>
        <p:spPr bwMode="auto">
          <a:xfrm>
            <a:off x="5410200" y="228600"/>
            <a:ext cx="1143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36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Quiz</a:t>
            </a:r>
          </a:p>
        </p:txBody>
      </p:sp>
      <p:sp>
        <p:nvSpPr>
          <p:cNvPr id="38916" name="Rectangle 4"/>
          <p:cNvSpPr>
            <a:spLocks noChangeArrowheads="1"/>
          </p:cNvSpPr>
          <p:nvPr/>
        </p:nvSpPr>
        <p:spPr bwMode="auto">
          <a:xfrm>
            <a:off x="1828800" y="1066800"/>
            <a:ext cx="8534400" cy="5334000"/>
          </a:xfrm>
          <a:prstGeom prst="rect">
            <a:avLst/>
          </a:prstGeom>
          <a:solidFill>
            <a:srgbClr val="FFFF99"/>
          </a:solidFill>
          <a:ln w="9525">
            <a:solidFill>
              <a:schemeClr val="tx1"/>
            </a:solidFill>
            <a:miter lim="800000"/>
            <a:headEnd/>
            <a:tailEnd/>
          </a:ln>
          <a:effectLst/>
        </p:spPr>
        <p:txBody>
          <a:bodyPr wrap="none" anchor="ctr"/>
          <a:lstStyle/>
          <a:p>
            <a:endParaRPr lang="en-US"/>
          </a:p>
        </p:txBody>
      </p:sp>
      <p:sp>
        <p:nvSpPr>
          <p:cNvPr id="38917" name="Text Box 5"/>
          <p:cNvSpPr txBox="1">
            <a:spLocks noChangeArrowheads="1"/>
          </p:cNvSpPr>
          <p:nvPr/>
        </p:nvSpPr>
        <p:spPr bwMode="auto">
          <a:xfrm>
            <a:off x="2438400" y="1905000"/>
            <a:ext cx="7696200" cy="1892826"/>
          </a:xfrm>
          <a:prstGeom prst="rect">
            <a:avLst/>
          </a:prstGeom>
          <a:noFill/>
          <a:ln w="9525">
            <a:noFill/>
            <a:miter lim="800000"/>
            <a:headEnd/>
            <a:tailEnd/>
          </a:ln>
          <a:effectLst/>
        </p:spPr>
        <p:txBody>
          <a:bodyPr>
            <a:spAutoFit/>
          </a:bodyPr>
          <a:lstStyle/>
          <a:p>
            <a:pPr>
              <a:spcBef>
                <a:spcPct val="50000"/>
              </a:spcBef>
            </a:pPr>
            <a:r>
              <a:rPr lang="en-US"/>
              <a:t>8. The effect of an unbypassed emitter resistor on the upper cutoff frequency in a CE amplifier is </a:t>
            </a:r>
          </a:p>
          <a:p>
            <a:pPr>
              <a:spcBef>
                <a:spcPct val="50000"/>
              </a:spcBef>
            </a:pPr>
            <a:r>
              <a:rPr lang="en-US"/>
              <a:t>	a. to increase </a:t>
            </a:r>
            <a:r>
              <a:rPr lang="en-US" i="1"/>
              <a:t>f</a:t>
            </a:r>
            <a:r>
              <a:rPr lang="en-US" i="1" baseline="-25000"/>
              <a:t>cu</a:t>
            </a:r>
          </a:p>
          <a:p>
            <a:pPr>
              <a:spcBef>
                <a:spcPct val="50000"/>
              </a:spcBef>
            </a:pPr>
            <a:r>
              <a:rPr lang="en-US"/>
              <a:t>	b. to decrease </a:t>
            </a:r>
            <a:r>
              <a:rPr lang="en-US" i="1"/>
              <a:t>f</a:t>
            </a:r>
            <a:r>
              <a:rPr lang="en-US" i="1" baseline="-25000"/>
              <a:t>cu</a:t>
            </a:r>
          </a:p>
          <a:p>
            <a:pPr>
              <a:spcBef>
                <a:spcPct val="50000"/>
              </a:spcBef>
            </a:pPr>
            <a:r>
              <a:rPr lang="en-US"/>
              <a:t>	c. no effect		</a:t>
            </a:r>
          </a:p>
        </p:txBody>
      </p:sp>
    </p:spTree>
    <p:extLst>
      <p:ext uri="{BB962C8B-B14F-4D97-AF65-F5344CB8AC3E}">
        <p14:creationId xmlns:p14="http://schemas.microsoft.com/office/powerpoint/2010/main" val="40726491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2880" y="228600"/>
            <a:ext cx="11740896" cy="2554545"/>
          </a:xfrm>
          <a:prstGeom prst="rect">
            <a:avLst/>
          </a:prstGeom>
        </p:spPr>
        <p:txBody>
          <a:bodyPr wrap="square">
            <a:spAutoFit/>
          </a:bodyPr>
          <a:lstStyle/>
          <a:p>
            <a:r>
              <a:rPr lang="en-US" sz="3200" b="1" dirty="0"/>
              <a:t>These two Miller capacitances create a high-frequency input </a:t>
            </a:r>
            <a:r>
              <a:rPr lang="en-US" sz="3200" b="1" i="1" dirty="0"/>
              <a:t>RC circuit and a high frequency </a:t>
            </a:r>
            <a:r>
              <a:rPr lang="en-US" sz="3200" b="1" dirty="0"/>
              <a:t>output </a:t>
            </a:r>
            <a:r>
              <a:rPr lang="en-US" sz="3200" b="1" i="1" dirty="0"/>
              <a:t>RC circuit. These two circuits differ from the low-frequency input and </a:t>
            </a:r>
            <a:r>
              <a:rPr lang="en-US" sz="3200" b="1" dirty="0"/>
              <a:t>output circuits, which act as high-pass filters, because the capacitances go to ground </a:t>
            </a:r>
            <a:r>
              <a:rPr lang="en-US" sz="3200" b="1" dirty="0" smtClean="0"/>
              <a:t>and therefore </a:t>
            </a:r>
            <a:r>
              <a:rPr lang="en-US" sz="3200" b="1" dirty="0"/>
              <a:t>act as low-pass filters</a:t>
            </a:r>
          </a:p>
        </p:txBody>
      </p:sp>
      <p:pic>
        <p:nvPicPr>
          <p:cNvPr id="5" name="Picture 6"/>
          <p:cNvPicPr>
            <a:picLocks noChangeAspect="1" noChangeArrowheads="1"/>
          </p:cNvPicPr>
          <p:nvPr/>
        </p:nvPicPr>
        <p:blipFill>
          <a:blip r:embed="rId2" cstate="print"/>
          <a:srcRect/>
          <a:stretch>
            <a:fillRect/>
          </a:stretch>
        </p:blipFill>
        <p:spPr bwMode="auto">
          <a:xfrm>
            <a:off x="1767114" y="3897860"/>
            <a:ext cx="8801632" cy="2687998"/>
          </a:xfrm>
          <a:prstGeom prst="rect">
            <a:avLst/>
          </a:prstGeom>
          <a:noFill/>
          <a:ln w="9525">
            <a:noFill/>
            <a:miter lim="800000"/>
            <a:headEnd/>
            <a:tailEnd/>
          </a:ln>
        </p:spPr>
      </p:pic>
    </p:spTree>
    <p:extLst>
      <p:ext uri="{BB962C8B-B14F-4D97-AF65-F5344CB8AC3E}">
        <p14:creationId xmlns:p14="http://schemas.microsoft.com/office/powerpoint/2010/main" val="412541957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cstate="print"/>
          <a:srcRect/>
          <a:stretch>
            <a:fillRect/>
          </a:stretch>
        </p:blipFill>
        <p:spPr bwMode="auto">
          <a:xfrm>
            <a:off x="5257800" y="152400"/>
            <a:ext cx="1371600" cy="820738"/>
          </a:xfrm>
          <a:prstGeom prst="rect">
            <a:avLst/>
          </a:prstGeom>
          <a:solidFill>
            <a:schemeClr val="tx2"/>
          </a:solidFill>
          <a:ln w="9525">
            <a:solidFill>
              <a:schemeClr val="bg1"/>
            </a:solidFill>
            <a:miter lim="800000"/>
            <a:headEnd/>
            <a:tailEnd/>
          </a:ln>
        </p:spPr>
      </p:pic>
      <p:sp>
        <p:nvSpPr>
          <p:cNvPr id="82947" name="Text Box 3"/>
          <p:cNvSpPr txBox="1">
            <a:spLocks noChangeArrowheads="1"/>
          </p:cNvSpPr>
          <p:nvPr/>
        </p:nvSpPr>
        <p:spPr bwMode="auto">
          <a:xfrm>
            <a:off x="5410200" y="228600"/>
            <a:ext cx="1143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360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Quiz</a:t>
            </a:r>
          </a:p>
        </p:txBody>
      </p:sp>
      <p:sp>
        <p:nvSpPr>
          <p:cNvPr id="39940" name="Rectangle 4"/>
          <p:cNvSpPr>
            <a:spLocks noChangeArrowheads="1"/>
          </p:cNvSpPr>
          <p:nvPr/>
        </p:nvSpPr>
        <p:spPr bwMode="auto">
          <a:xfrm>
            <a:off x="1828800" y="1066800"/>
            <a:ext cx="8534400" cy="5334000"/>
          </a:xfrm>
          <a:prstGeom prst="rect">
            <a:avLst/>
          </a:prstGeom>
          <a:solidFill>
            <a:srgbClr val="FFFF99"/>
          </a:solidFill>
          <a:ln w="9525">
            <a:solidFill>
              <a:schemeClr val="tx1"/>
            </a:solidFill>
            <a:miter lim="800000"/>
            <a:headEnd/>
            <a:tailEnd/>
          </a:ln>
          <a:effectLst/>
        </p:spPr>
        <p:txBody>
          <a:bodyPr wrap="none" anchor="ctr"/>
          <a:lstStyle/>
          <a:p>
            <a:endParaRPr lang="en-US"/>
          </a:p>
        </p:txBody>
      </p:sp>
      <p:sp>
        <p:nvSpPr>
          <p:cNvPr id="39941" name="Text Box 5"/>
          <p:cNvSpPr txBox="1">
            <a:spLocks noChangeArrowheads="1"/>
          </p:cNvSpPr>
          <p:nvPr/>
        </p:nvSpPr>
        <p:spPr bwMode="auto">
          <a:xfrm>
            <a:off x="2438400" y="1905001"/>
            <a:ext cx="7696200" cy="2031325"/>
          </a:xfrm>
          <a:prstGeom prst="rect">
            <a:avLst/>
          </a:prstGeom>
          <a:noFill/>
          <a:ln w="9525">
            <a:noFill/>
            <a:miter lim="800000"/>
            <a:headEnd/>
            <a:tailEnd/>
          </a:ln>
          <a:effectLst/>
        </p:spPr>
        <p:txBody>
          <a:bodyPr>
            <a:spAutoFit/>
          </a:bodyPr>
          <a:lstStyle/>
          <a:p>
            <a:pPr>
              <a:spcBef>
                <a:spcPct val="50000"/>
              </a:spcBef>
            </a:pPr>
            <a:r>
              <a:rPr lang="en-US"/>
              <a:t>9. The </a:t>
            </a:r>
            <a:r>
              <a:rPr lang="en-US" i="1"/>
              <a:t>y</a:t>
            </a:r>
            <a:r>
              <a:rPr lang="en-US"/>
              <a:t>-axis of a Bode Plot is used for the </a:t>
            </a:r>
          </a:p>
          <a:p>
            <a:pPr>
              <a:spcBef>
                <a:spcPct val="50000"/>
              </a:spcBef>
            </a:pPr>
            <a:r>
              <a:rPr lang="en-US"/>
              <a:t>	a. frequency scale</a:t>
            </a:r>
            <a:endParaRPr lang="en-US" i="1" baseline="-25000"/>
          </a:p>
          <a:p>
            <a:pPr>
              <a:spcBef>
                <a:spcPct val="50000"/>
              </a:spcBef>
            </a:pPr>
            <a:r>
              <a:rPr lang="en-US"/>
              <a:t>	b. power scale</a:t>
            </a:r>
            <a:endParaRPr lang="en-US" i="1" baseline="-25000"/>
          </a:p>
          <a:p>
            <a:pPr>
              <a:spcBef>
                <a:spcPct val="50000"/>
              </a:spcBef>
            </a:pPr>
            <a:r>
              <a:rPr lang="en-US"/>
              <a:t>	c. voltage scale</a:t>
            </a:r>
          </a:p>
          <a:p>
            <a:pPr>
              <a:spcBef>
                <a:spcPct val="50000"/>
              </a:spcBef>
            </a:pPr>
            <a:r>
              <a:rPr lang="en-US"/>
              <a:t>	d. decibel scale		</a:t>
            </a:r>
          </a:p>
        </p:txBody>
      </p:sp>
    </p:spTree>
    <p:extLst>
      <p:ext uri="{BB962C8B-B14F-4D97-AF65-F5344CB8AC3E}">
        <p14:creationId xmlns:p14="http://schemas.microsoft.com/office/powerpoint/2010/main" val="147691309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3" cstate="print"/>
          <a:srcRect/>
          <a:stretch>
            <a:fillRect/>
          </a:stretch>
        </p:blipFill>
        <p:spPr bwMode="auto">
          <a:xfrm>
            <a:off x="5257800" y="152400"/>
            <a:ext cx="1371600" cy="820738"/>
          </a:xfrm>
          <a:prstGeom prst="rect">
            <a:avLst/>
          </a:prstGeom>
          <a:solidFill>
            <a:schemeClr val="tx2"/>
          </a:solidFill>
          <a:ln w="9525">
            <a:solidFill>
              <a:schemeClr val="bg1"/>
            </a:solidFill>
            <a:miter lim="800000"/>
            <a:headEnd/>
            <a:tailEnd/>
          </a:ln>
        </p:spPr>
      </p:pic>
      <p:sp>
        <p:nvSpPr>
          <p:cNvPr id="89091" name="Text Box 3"/>
          <p:cNvSpPr txBox="1">
            <a:spLocks noChangeArrowheads="1"/>
          </p:cNvSpPr>
          <p:nvPr/>
        </p:nvSpPr>
        <p:spPr bwMode="auto">
          <a:xfrm>
            <a:off x="5410200" y="228600"/>
            <a:ext cx="1143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36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Quiz</a:t>
            </a:r>
          </a:p>
        </p:txBody>
      </p:sp>
      <p:sp>
        <p:nvSpPr>
          <p:cNvPr id="40964" name="Rectangle 4"/>
          <p:cNvSpPr>
            <a:spLocks noChangeArrowheads="1"/>
          </p:cNvSpPr>
          <p:nvPr/>
        </p:nvSpPr>
        <p:spPr bwMode="auto">
          <a:xfrm>
            <a:off x="1828800" y="1066800"/>
            <a:ext cx="8534400" cy="5334000"/>
          </a:xfrm>
          <a:prstGeom prst="rect">
            <a:avLst/>
          </a:prstGeom>
          <a:solidFill>
            <a:srgbClr val="FFFF99"/>
          </a:solidFill>
          <a:ln w="9525">
            <a:solidFill>
              <a:schemeClr val="tx1"/>
            </a:solidFill>
            <a:miter lim="800000"/>
            <a:headEnd/>
            <a:tailEnd/>
          </a:ln>
          <a:effectLst/>
        </p:spPr>
        <p:txBody>
          <a:bodyPr wrap="none" anchor="ctr"/>
          <a:lstStyle/>
          <a:p>
            <a:endParaRPr lang="en-US"/>
          </a:p>
        </p:txBody>
      </p:sp>
      <p:sp>
        <p:nvSpPr>
          <p:cNvPr id="40965" name="Text Box 5"/>
          <p:cNvSpPr txBox="1">
            <a:spLocks noChangeArrowheads="1"/>
          </p:cNvSpPr>
          <p:nvPr/>
        </p:nvSpPr>
        <p:spPr bwMode="auto">
          <a:xfrm>
            <a:off x="2438400" y="1905001"/>
            <a:ext cx="7848600" cy="2031325"/>
          </a:xfrm>
          <a:prstGeom prst="rect">
            <a:avLst/>
          </a:prstGeom>
          <a:noFill/>
          <a:ln w="9525">
            <a:noFill/>
            <a:miter lim="800000"/>
            <a:headEnd/>
            <a:tailEnd/>
          </a:ln>
          <a:effectLst/>
        </p:spPr>
        <p:txBody>
          <a:bodyPr>
            <a:spAutoFit/>
          </a:bodyPr>
          <a:lstStyle/>
          <a:p>
            <a:pPr>
              <a:spcBef>
                <a:spcPct val="50000"/>
              </a:spcBef>
            </a:pPr>
            <a:r>
              <a:rPr lang="en-US"/>
              <a:t>10. The term bandwidth refers to those frequencies</a:t>
            </a:r>
          </a:p>
          <a:p>
            <a:pPr>
              <a:spcBef>
                <a:spcPct val="50000"/>
              </a:spcBef>
            </a:pPr>
            <a:r>
              <a:rPr lang="en-US"/>
              <a:t>	a. between the lower and upper critical frequencies</a:t>
            </a:r>
            <a:endParaRPr lang="en-US" i="1" baseline="-25000"/>
          </a:p>
          <a:p>
            <a:pPr>
              <a:spcBef>
                <a:spcPct val="50000"/>
              </a:spcBef>
            </a:pPr>
            <a:r>
              <a:rPr lang="en-US"/>
              <a:t>	b. above the upper critical frequency</a:t>
            </a:r>
            <a:endParaRPr lang="en-US" i="1" baseline="-25000"/>
          </a:p>
          <a:p>
            <a:pPr>
              <a:spcBef>
                <a:spcPct val="50000"/>
              </a:spcBef>
            </a:pPr>
            <a:r>
              <a:rPr lang="en-US"/>
              <a:t>	c. below the lower critical frequency</a:t>
            </a:r>
          </a:p>
          <a:p>
            <a:pPr>
              <a:spcBef>
                <a:spcPct val="50000"/>
              </a:spcBef>
            </a:pPr>
            <a:r>
              <a:rPr lang="en-US"/>
              <a:t>	d. none of the above		</a:t>
            </a:r>
          </a:p>
        </p:txBody>
      </p:sp>
    </p:spTree>
    <p:extLst>
      <p:ext uri="{BB962C8B-B14F-4D97-AF65-F5344CB8AC3E}">
        <p14:creationId xmlns:p14="http://schemas.microsoft.com/office/powerpoint/2010/main" val="22045904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3" cstate="print"/>
          <a:srcRect/>
          <a:stretch>
            <a:fillRect/>
          </a:stretch>
        </p:blipFill>
        <p:spPr bwMode="auto">
          <a:xfrm>
            <a:off x="5257800" y="152400"/>
            <a:ext cx="1371600" cy="820738"/>
          </a:xfrm>
          <a:prstGeom prst="rect">
            <a:avLst/>
          </a:prstGeom>
          <a:solidFill>
            <a:schemeClr val="tx2"/>
          </a:solidFill>
          <a:ln w="9525">
            <a:solidFill>
              <a:schemeClr val="bg1"/>
            </a:solidFill>
            <a:miter lim="800000"/>
            <a:headEnd/>
            <a:tailEnd/>
          </a:ln>
        </p:spPr>
      </p:pic>
      <p:sp>
        <p:nvSpPr>
          <p:cNvPr id="91139" name="Text Box 3"/>
          <p:cNvSpPr txBox="1">
            <a:spLocks noChangeArrowheads="1"/>
          </p:cNvSpPr>
          <p:nvPr/>
        </p:nvSpPr>
        <p:spPr bwMode="auto">
          <a:xfrm>
            <a:off x="5410200" y="228600"/>
            <a:ext cx="1143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sz="36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rPr>
              <a:t>Quiz</a:t>
            </a:r>
          </a:p>
        </p:txBody>
      </p:sp>
      <p:sp>
        <p:nvSpPr>
          <p:cNvPr id="41988" name="Rectangle 4"/>
          <p:cNvSpPr>
            <a:spLocks noChangeArrowheads="1"/>
          </p:cNvSpPr>
          <p:nvPr/>
        </p:nvSpPr>
        <p:spPr bwMode="auto">
          <a:xfrm>
            <a:off x="1828800" y="1066800"/>
            <a:ext cx="8534400" cy="5334000"/>
          </a:xfrm>
          <a:prstGeom prst="rect">
            <a:avLst/>
          </a:prstGeom>
          <a:solidFill>
            <a:srgbClr val="FFFF99"/>
          </a:solidFill>
          <a:ln w="9525">
            <a:solidFill>
              <a:schemeClr val="tx1"/>
            </a:solidFill>
            <a:miter lim="800000"/>
            <a:headEnd/>
            <a:tailEnd/>
          </a:ln>
          <a:effectLst/>
        </p:spPr>
        <p:txBody>
          <a:bodyPr wrap="none" anchor="ctr"/>
          <a:lstStyle/>
          <a:p>
            <a:endParaRPr lang="en-US"/>
          </a:p>
        </p:txBody>
      </p:sp>
      <p:sp>
        <p:nvSpPr>
          <p:cNvPr id="41989" name="Rectangle 6"/>
          <p:cNvSpPr>
            <a:spLocks noChangeArrowheads="1"/>
          </p:cNvSpPr>
          <p:nvPr/>
        </p:nvSpPr>
        <p:spPr bwMode="auto">
          <a:xfrm>
            <a:off x="4724400" y="1981200"/>
            <a:ext cx="2819400" cy="3429000"/>
          </a:xfrm>
          <a:prstGeom prst="rect">
            <a:avLst/>
          </a:prstGeom>
          <a:solidFill>
            <a:srgbClr val="99FFCC"/>
          </a:solidFill>
          <a:ln w="9525">
            <a:solidFill>
              <a:schemeClr val="tx1"/>
            </a:solidFill>
            <a:miter lim="800000"/>
            <a:headEnd/>
            <a:tailEnd/>
          </a:ln>
          <a:effectLst/>
        </p:spPr>
        <p:txBody>
          <a:bodyPr wrap="none" anchor="ctr"/>
          <a:lstStyle/>
          <a:p>
            <a:endParaRPr lang="en-US"/>
          </a:p>
        </p:txBody>
      </p:sp>
      <p:sp>
        <p:nvSpPr>
          <p:cNvPr id="41990" name="Text Box 7"/>
          <p:cNvSpPr txBox="1">
            <a:spLocks noChangeArrowheads="1"/>
          </p:cNvSpPr>
          <p:nvPr/>
        </p:nvSpPr>
        <p:spPr bwMode="auto">
          <a:xfrm>
            <a:off x="5181600" y="2057400"/>
            <a:ext cx="1828800" cy="2446824"/>
          </a:xfrm>
          <a:prstGeom prst="rect">
            <a:avLst/>
          </a:prstGeom>
          <a:noFill/>
          <a:ln w="9525">
            <a:noFill/>
            <a:miter lim="800000"/>
            <a:headEnd/>
            <a:tailEnd/>
          </a:ln>
          <a:effectLst/>
        </p:spPr>
        <p:txBody>
          <a:bodyPr>
            <a:spAutoFit/>
          </a:bodyPr>
          <a:lstStyle/>
          <a:p>
            <a:pPr>
              <a:spcBef>
                <a:spcPct val="50000"/>
              </a:spcBef>
            </a:pPr>
            <a:r>
              <a:rPr lang="en-US"/>
              <a:t>Answers:</a:t>
            </a:r>
          </a:p>
          <a:p>
            <a:pPr>
              <a:spcBef>
                <a:spcPct val="50000"/>
              </a:spcBef>
            </a:pPr>
            <a:r>
              <a:rPr lang="en-US"/>
              <a:t>1.  a</a:t>
            </a:r>
          </a:p>
          <a:p>
            <a:pPr>
              <a:spcBef>
                <a:spcPct val="50000"/>
              </a:spcBef>
            </a:pPr>
            <a:r>
              <a:rPr lang="en-US"/>
              <a:t>2.  b</a:t>
            </a:r>
          </a:p>
          <a:p>
            <a:pPr>
              <a:spcBef>
                <a:spcPct val="50000"/>
              </a:spcBef>
            </a:pPr>
            <a:r>
              <a:rPr lang="en-US"/>
              <a:t>3.  d</a:t>
            </a:r>
          </a:p>
          <a:p>
            <a:pPr>
              <a:spcBef>
                <a:spcPct val="50000"/>
              </a:spcBef>
            </a:pPr>
            <a:r>
              <a:rPr lang="en-US"/>
              <a:t>4.  c</a:t>
            </a:r>
          </a:p>
          <a:p>
            <a:pPr>
              <a:spcBef>
                <a:spcPct val="50000"/>
              </a:spcBef>
            </a:pPr>
            <a:r>
              <a:rPr lang="en-US"/>
              <a:t>5.  c</a:t>
            </a:r>
          </a:p>
        </p:txBody>
      </p:sp>
      <p:sp>
        <p:nvSpPr>
          <p:cNvPr id="41991" name="Text Box 8"/>
          <p:cNvSpPr txBox="1">
            <a:spLocks noChangeArrowheads="1"/>
          </p:cNvSpPr>
          <p:nvPr/>
        </p:nvSpPr>
        <p:spPr bwMode="auto">
          <a:xfrm>
            <a:off x="6324600" y="2590800"/>
            <a:ext cx="1752600" cy="2446824"/>
          </a:xfrm>
          <a:prstGeom prst="rect">
            <a:avLst/>
          </a:prstGeom>
          <a:noFill/>
          <a:ln w="9525">
            <a:noFill/>
            <a:miter lim="800000"/>
            <a:headEnd/>
            <a:tailEnd/>
          </a:ln>
          <a:effectLst/>
        </p:spPr>
        <p:txBody>
          <a:bodyPr>
            <a:spAutoFit/>
          </a:bodyPr>
          <a:lstStyle/>
          <a:p>
            <a:pPr>
              <a:spcBef>
                <a:spcPct val="50000"/>
              </a:spcBef>
            </a:pPr>
            <a:r>
              <a:rPr lang="en-US"/>
              <a:t>6.  d</a:t>
            </a:r>
          </a:p>
          <a:p>
            <a:pPr>
              <a:spcBef>
                <a:spcPct val="50000"/>
              </a:spcBef>
            </a:pPr>
            <a:r>
              <a:rPr lang="en-US"/>
              <a:t>7.  b</a:t>
            </a:r>
          </a:p>
          <a:p>
            <a:pPr>
              <a:spcBef>
                <a:spcPct val="50000"/>
              </a:spcBef>
            </a:pPr>
            <a:r>
              <a:rPr lang="en-US"/>
              <a:t>8.  b</a:t>
            </a:r>
          </a:p>
          <a:p>
            <a:pPr>
              <a:spcBef>
                <a:spcPct val="50000"/>
              </a:spcBef>
            </a:pPr>
            <a:r>
              <a:rPr lang="en-US"/>
              <a:t>9.  d</a:t>
            </a:r>
          </a:p>
          <a:p>
            <a:pPr>
              <a:spcBef>
                <a:spcPct val="50000"/>
              </a:spcBef>
            </a:pPr>
            <a:r>
              <a:rPr lang="en-US"/>
              <a:t>10. a</a:t>
            </a:r>
          </a:p>
          <a:p>
            <a:pPr>
              <a:spcBef>
                <a:spcPct val="50000"/>
              </a:spcBef>
            </a:pPr>
            <a:endParaRPr lang="en-US"/>
          </a:p>
        </p:txBody>
      </p:sp>
    </p:spTree>
    <p:extLst>
      <p:ext uri="{BB962C8B-B14F-4D97-AF65-F5344CB8AC3E}">
        <p14:creationId xmlns:p14="http://schemas.microsoft.com/office/powerpoint/2010/main" val="2201897096"/>
      </p:ext>
    </p:extLst>
  </p:cSld>
  <p:clrMapOvr>
    <a:masterClrMapping/>
  </p:clrMapOvr>
  <p:transition spd="med">
    <p:split orient="vert"/>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0" y="2743201"/>
            <a:ext cx="4343400" cy="769441"/>
          </a:xfrm>
          <a:prstGeom prst="rect">
            <a:avLst/>
          </a:prstGeom>
          <a:noFill/>
        </p:spPr>
        <p:txBody>
          <a:bodyPr wrap="square" rtlCol="0">
            <a:spAutoFit/>
          </a:bodyPr>
          <a:lstStyle/>
          <a:p>
            <a:pPr algn="ctr"/>
            <a:r>
              <a:rPr lang="en-US" sz="4400" b="1" dirty="0"/>
              <a:t>Thank you</a:t>
            </a:r>
          </a:p>
        </p:txBody>
      </p:sp>
    </p:spTree>
    <p:extLst>
      <p:ext uri="{BB962C8B-B14F-4D97-AF65-F5344CB8AC3E}">
        <p14:creationId xmlns:p14="http://schemas.microsoft.com/office/powerpoint/2010/main" val="19600971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2274725" cy="400110"/>
          </a:xfrm>
          <a:prstGeom prst="rect">
            <a:avLst/>
          </a:prstGeom>
          <a:solidFill>
            <a:srgbClr val="00B0F0"/>
          </a:solidFill>
        </p:spPr>
        <p:txBody>
          <a:bodyPr wrap="none">
            <a:spAutoFit/>
          </a:bodyPr>
          <a:lstStyle/>
          <a:p>
            <a:r>
              <a:rPr lang="en-US" sz="2000" b="1" dirty="0"/>
              <a:t>The Input </a:t>
            </a:r>
            <a:r>
              <a:rPr lang="en-US" sz="2000" b="1" i="1" dirty="0"/>
              <a:t>RC Circuit</a:t>
            </a:r>
            <a:endParaRPr lang="en-US" sz="2000" dirty="0"/>
          </a:p>
        </p:txBody>
      </p:sp>
      <p:pic>
        <p:nvPicPr>
          <p:cNvPr id="741378" name="Picture 2"/>
          <p:cNvPicPr>
            <a:picLocks noChangeAspect="1" noChangeArrowheads="1"/>
          </p:cNvPicPr>
          <p:nvPr/>
        </p:nvPicPr>
        <p:blipFill>
          <a:blip r:embed="rId2" cstate="print"/>
          <a:srcRect/>
          <a:stretch>
            <a:fillRect/>
          </a:stretch>
        </p:blipFill>
        <p:spPr bwMode="auto">
          <a:xfrm>
            <a:off x="0" y="1049624"/>
            <a:ext cx="10771632" cy="2133600"/>
          </a:xfrm>
          <a:prstGeom prst="rect">
            <a:avLst/>
          </a:prstGeom>
          <a:noFill/>
          <a:ln w="9525">
            <a:noFill/>
            <a:miter lim="800000"/>
            <a:headEnd/>
            <a:tailEnd/>
          </a:ln>
        </p:spPr>
      </p:pic>
      <p:pic>
        <p:nvPicPr>
          <p:cNvPr id="741379" name="Picture 3"/>
          <p:cNvPicPr>
            <a:picLocks noChangeAspect="1" noChangeArrowheads="1"/>
          </p:cNvPicPr>
          <p:nvPr/>
        </p:nvPicPr>
        <p:blipFill>
          <a:blip r:embed="rId3" cstate="print"/>
          <a:srcRect/>
          <a:stretch>
            <a:fillRect/>
          </a:stretch>
        </p:blipFill>
        <p:spPr bwMode="auto">
          <a:xfrm>
            <a:off x="8045999" y="3852923"/>
            <a:ext cx="3999697" cy="2057400"/>
          </a:xfrm>
          <a:prstGeom prst="rect">
            <a:avLst/>
          </a:prstGeom>
          <a:noFill/>
          <a:ln w="9525">
            <a:noFill/>
            <a:miter lim="800000"/>
            <a:headEnd/>
            <a:tailEnd/>
          </a:ln>
        </p:spPr>
      </p:pic>
      <p:sp>
        <p:nvSpPr>
          <p:cNvPr id="7" name="Rectangle 6"/>
          <p:cNvSpPr/>
          <p:nvPr/>
        </p:nvSpPr>
        <p:spPr>
          <a:xfrm>
            <a:off x="0" y="3358129"/>
            <a:ext cx="7754112" cy="3046988"/>
          </a:xfrm>
          <a:prstGeom prst="rect">
            <a:avLst/>
          </a:prstGeom>
        </p:spPr>
        <p:txBody>
          <a:bodyPr wrap="square">
            <a:spAutoFit/>
          </a:bodyPr>
          <a:lstStyle/>
          <a:p>
            <a:r>
              <a:rPr lang="en-US" sz="2400" dirty="0"/>
              <a:t>As the frequency increases, the capacitive reactance becomes smaller. This causes the signal voltage at the base to decrease, so the amplifier’s voltage gain decreases. The reason for this is that the capacitance and resistance act as a voltage divider and, as the frequency increases, more voltage is dropped across the resistance and less across the capacitance. </a:t>
            </a:r>
            <a:r>
              <a:rPr lang="en-US" sz="2400" dirty="0" smtClean="0"/>
              <a:t>At the </a:t>
            </a:r>
            <a:r>
              <a:rPr lang="en-US" sz="2400" dirty="0"/>
              <a:t>critical frequency, the gain is 3 dB less than its midrange value</a:t>
            </a:r>
          </a:p>
        </p:txBody>
      </p:sp>
      <p:sp>
        <p:nvSpPr>
          <p:cNvPr id="2" name="TextBox 1"/>
          <p:cNvSpPr txBox="1"/>
          <p:nvPr/>
        </p:nvSpPr>
        <p:spPr>
          <a:xfrm>
            <a:off x="3776472" y="47405"/>
            <a:ext cx="5286683" cy="584775"/>
          </a:xfrm>
          <a:prstGeom prst="rect">
            <a:avLst/>
          </a:prstGeom>
          <a:noFill/>
        </p:spPr>
        <p:txBody>
          <a:bodyPr wrap="square" rtlCol="0">
            <a:spAutoFit/>
          </a:bodyPr>
          <a:lstStyle/>
          <a:p>
            <a:r>
              <a:rPr lang="en-US" sz="3200" b="1" dirty="0" smtClean="0"/>
              <a:t>More Detailed analysis</a:t>
            </a:r>
            <a:endParaRPr lang="en-US" sz="3200" b="1" dirty="0"/>
          </a:p>
        </p:txBody>
      </p:sp>
    </p:spTree>
    <p:extLst>
      <p:ext uri="{BB962C8B-B14F-4D97-AF65-F5344CB8AC3E}">
        <p14:creationId xmlns:p14="http://schemas.microsoft.com/office/powerpoint/2010/main" val="32173819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31751</TotalTime>
  <Words>1888</Words>
  <Application>Microsoft Office PowerPoint</Application>
  <PresentationFormat>Widescreen</PresentationFormat>
  <Paragraphs>287</Paragraphs>
  <Slides>83</Slides>
  <Notes>34</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83</vt:i4>
      </vt:variant>
    </vt:vector>
  </HeadingPairs>
  <TitlesOfParts>
    <vt:vector size="99" baseType="lpstr">
      <vt:lpstr>Arial</vt:lpstr>
      <vt:lpstr>Arial Black</vt:lpstr>
      <vt:lpstr>Arial Narrow</vt:lpstr>
      <vt:lpstr>Calibri</vt:lpstr>
      <vt:lpstr>Calibri Light</vt:lpstr>
      <vt:lpstr>Cambria Math</vt:lpstr>
      <vt:lpstr>Impact</vt:lpstr>
      <vt:lpstr>Symbol</vt:lpstr>
      <vt:lpstr>Times</vt:lpstr>
      <vt:lpstr>Times New Roman</vt:lpstr>
      <vt:lpstr>TimesNewRoman</vt:lpstr>
      <vt:lpstr>TimesNewRoman,Bold</vt:lpstr>
      <vt:lpstr>TimesNewRoman,Italic</vt:lpstr>
      <vt:lpstr>Office Theme</vt:lpstr>
      <vt:lpstr>CorelDRAW</vt:lpstr>
      <vt:lpstr>Equation</vt:lpstr>
      <vt:lpstr>PowerPoint Presentation</vt:lpstr>
      <vt:lpstr>HIGH FREQUENCY RESPOSE </vt:lpstr>
      <vt:lpstr>PowerPoint Presentation</vt:lpstr>
      <vt:lpstr>PowerPoint Presentation</vt:lpstr>
      <vt:lpstr>Types of  internal Capacitances</vt:lpstr>
      <vt:lpstr>PowerPoint Presentation</vt:lpstr>
      <vt:lpstr> High-Frequency Analysis By applying Miller’s theorem</vt:lpstr>
      <vt:lpstr>PowerPoint Presentation</vt:lpstr>
      <vt:lpstr>PowerPoint Presentation</vt:lpstr>
      <vt:lpstr>PowerPoint Presentation</vt:lpstr>
      <vt:lpstr>High Frequency Response of MOS Amplifier</vt:lpstr>
      <vt:lpstr>PowerPoint Presentation</vt:lpstr>
      <vt:lpstr>PowerPoint Presentation</vt:lpstr>
      <vt:lpstr>PowerPoint Presentation</vt:lpstr>
      <vt:lpstr>MOS Small signal Model</vt:lpstr>
      <vt:lpstr>PowerPoint Presentation</vt:lpstr>
      <vt:lpstr>MOS High Frequency Response : Detailed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Frequency Response of Differential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Operational Amplifier</vt:lpstr>
      <vt:lpstr>Frequency Response of the Two-Stage CMOS Op Amp</vt:lpstr>
      <vt:lpstr>PowerPoint Presentation</vt:lpstr>
      <vt:lpstr>PowerPoint Presentation</vt:lpstr>
      <vt:lpstr>PowerPoint Presentation</vt:lpstr>
      <vt:lpstr>Frequency Response of the Bipolar Op Amp </vt:lpstr>
      <vt:lpstr>PowerPoint Presentation</vt:lpstr>
      <vt:lpstr>Multi-stage Amplifier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LOW FREQUENCY RESPONSE</dc:title>
  <dc:creator>Abdul Basit Alvi</dc:creator>
  <cp:lastModifiedBy>Abdul Basit Alvi</cp:lastModifiedBy>
  <cp:revision>153</cp:revision>
  <dcterms:created xsi:type="dcterms:W3CDTF">2019-10-31T13:34:14Z</dcterms:created>
  <dcterms:modified xsi:type="dcterms:W3CDTF">2022-11-21T06:24:14Z</dcterms:modified>
</cp:coreProperties>
</file>